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70" r:id="rId7"/>
    <p:sldId id="261" r:id="rId8"/>
    <p:sldId id="262" r:id="rId9"/>
    <p:sldId id="263" r:id="rId10"/>
    <p:sldId id="269" r:id="rId11"/>
    <p:sldId id="264" r:id="rId12"/>
    <p:sldId id="268" r:id="rId13"/>
    <p:sldId id="265" r:id="rId14"/>
    <p:sldId id="266" r:id="rId15"/>
    <p:sldId id="271" r:id="rId16"/>
    <p:sldId id="267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39F6EC-BFEF-412E-B0C2-847748A2B0EA}" type="datetimeFigureOut">
              <a:rPr lang="en-US" smtClean="0"/>
              <a:pPr/>
              <a:t>9/26/2009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87ED07-521D-4041-8191-78900D4F11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2/27/Capitol_Building_Full_View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5/HouseofRepresentatives.jpg" TargetMode="Externa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6/US_Senate_Session_Chamber.jpg" TargetMode="Externa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3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d/d9/US_House_Committee.jpg" TargetMode="Externa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 Bill becomes a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</a:p>
          <a:p>
            <a:r>
              <a:rPr lang="en-US" dirty="0" smtClean="0"/>
              <a:t>Section 4</a:t>
            </a:r>
            <a:endParaRPr lang="en-US" dirty="0"/>
          </a:p>
        </p:txBody>
      </p:sp>
      <p:pic>
        <p:nvPicPr>
          <p:cNvPr id="47108" name="Picture 4" descr="Image:Capitol Building Full View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28600"/>
            <a:ext cx="5334000" cy="228695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of Representatives</a:t>
            </a:r>
            <a:endParaRPr lang="en-US" dirty="0"/>
          </a:p>
        </p:txBody>
      </p:sp>
      <p:pic>
        <p:nvPicPr>
          <p:cNvPr id="51208" name="Picture 8" descr="Image:HouseofRepresentatives.jpg">
            <a:hlinkClick r:id="rId3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/>
          <a:srcRect t="17703" b="17703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Once the bill is passed in the House, it is sent to the Senate and the process starts all over</a:t>
            </a:r>
          </a:p>
          <a:p>
            <a:r>
              <a:rPr lang="en-US" dirty="0" smtClean="0"/>
              <a:t>However, in the Senate there is not a time limit on debate</a:t>
            </a:r>
          </a:p>
          <a:p>
            <a:r>
              <a:rPr lang="en-US" dirty="0" smtClean="0"/>
              <a:t>Speeches may last a long time</a:t>
            </a:r>
          </a:p>
          <a:p>
            <a:r>
              <a:rPr lang="en-US" dirty="0" smtClean="0"/>
              <a:t>Filibusters may be used to delay or “talk a bill to death”</a:t>
            </a:r>
          </a:p>
          <a:p>
            <a:r>
              <a:rPr lang="en-US" dirty="0" smtClean="0"/>
              <a:t>Debate can be limited if 3/5ths of the full Senate vote to limit it – called cloture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Senate Acts on the Bill</a:t>
            </a:r>
            <a:endParaRPr lang="en-US" dirty="0"/>
          </a:p>
        </p:txBody>
      </p:sp>
      <p:pic>
        <p:nvPicPr>
          <p:cNvPr id="28674" name="Picture 2" descr="Refer to Senate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538" y="1981200"/>
            <a:ext cx="3604938" cy="34194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</a:t>
            </a:r>
            <a:endParaRPr lang="en-US" dirty="0"/>
          </a:p>
        </p:txBody>
      </p:sp>
      <p:pic>
        <p:nvPicPr>
          <p:cNvPr id="50178" name="Picture 2" descr="Image:US Senate Session Chamber.jpg">
            <a:hlinkClick r:id="rId3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/>
          <a:srcRect t="17971" b="1797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Usually, the HR and Senate pass different versions of the same bill</a:t>
            </a:r>
          </a:p>
          <a:p>
            <a:r>
              <a:rPr lang="en-US" dirty="0" smtClean="0"/>
              <a:t>If the bill is changed in any way, it must be sent back to the house in which it started for another vote</a:t>
            </a:r>
          </a:p>
          <a:p>
            <a:r>
              <a:rPr lang="en-US" dirty="0" smtClean="0"/>
              <a:t>A conference committee (equal number of senators &amp; representatives) meets to reach an agreement </a:t>
            </a:r>
          </a:p>
          <a:p>
            <a:r>
              <a:rPr lang="en-US" dirty="0" smtClean="0"/>
              <a:t>A compromise bill is sent back to both houses for another vote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 House &amp; Senate don’t agree on the final bill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53766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 is sent to the President</a:t>
            </a:r>
          </a:p>
          <a:p>
            <a:r>
              <a:rPr lang="en-US" dirty="0" smtClean="0"/>
              <a:t>May take 1 of 3 possible actions on a bill</a:t>
            </a:r>
          </a:p>
          <a:p>
            <a:pPr lvl="1"/>
            <a:r>
              <a:rPr lang="en-US" dirty="0" smtClean="0"/>
              <a:t>1. President may sign the bill &amp; declare it to be a law</a:t>
            </a:r>
          </a:p>
          <a:p>
            <a:pPr lvl="1"/>
            <a:r>
              <a:rPr lang="en-US" dirty="0" smtClean="0"/>
              <a:t>2. Veto - may refuse to sign &amp; send it back to Congress with a message giving the reasons for rejecting it</a:t>
            </a:r>
          </a:p>
          <a:p>
            <a:pPr lvl="1"/>
            <a:r>
              <a:rPr lang="en-US" dirty="0" smtClean="0"/>
              <a:t>3. May keep the bill for 10 days without signing it.  If Congress is in session the bill becomes a law without the President’s signature.  If Congress is not in session, and the President does not sign the bill is killed by a pocket veto.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both houses approve the bill</a:t>
            </a:r>
            <a:endParaRPr lang="en-US" dirty="0"/>
          </a:p>
        </p:txBody>
      </p:sp>
      <p:pic>
        <p:nvPicPr>
          <p:cNvPr id="26626" name="Picture 2" descr="The Bill is Enrolled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95400"/>
            <a:ext cx="4317310" cy="409519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 descr="Bill Becomes a Law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00200"/>
            <a:ext cx="3958576" cy="3790951"/>
          </a:xfrm>
          <a:prstGeom prst="rect">
            <a:avLst/>
          </a:prstGeom>
          <a:noFill/>
        </p:spPr>
      </p:pic>
      <p:pic>
        <p:nvPicPr>
          <p:cNvPr id="53252" name="Picture 4" descr="The Bill is Vetoed cart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524000"/>
            <a:ext cx="4021229" cy="38766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 can still pass a bill over a presidential veto</a:t>
            </a:r>
          </a:p>
          <a:p>
            <a:r>
              <a:rPr lang="en-US" dirty="0" smtClean="0"/>
              <a:t>2/3</a:t>
            </a:r>
            <a:r>
              <a:rPr lang="en-US" baseline="30000" dirty="0" smtClean="0"/>
              <a:t>rds</a:t>
            </a:r>
            <a:r>
              <a:rPr lang="en-US" dirty="0" smtClean="0"/>
              <a:t> of both houses of Congress must agree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the bill still become a law if the President vetoes it?</a:t>
            </a:r>
            <a:endParaRPr lang="en-US" dirty="0"/>
          </a:p>
        </p:txBody>
      </p:sp>
      <p:pic>
        <p:nvPicPr>
          <p:cNvPr id="4" name="Picture 8" descr="The Veto is Overridden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784288"/>
            <a:ext cx="4057650" cy="391178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Bills may be introduced in either house</a:t>
            </a:r>
          </a:p>
          <a:p>
            <a:r>
              <a:rPr lang="en-US" dirty="0" smtClean="0"/>
              <a:t>One EXCEPTION – appropriation bills (approving the spending of money) must originate in the HR</a:t>
            </a:r>
          </a:p>
          <a:p>
            <a:r>
              <a:rPr lang="en-US" dirty="0" smtClean="0"/>
              <a:t>Every bill must be passed by both houses before it can be signed by the president and become a law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Thousands of Bills</a:t>
            </a:r>
            <a:endParaRPr lang="en-US" dirty="0"/>
          </a:p>
        </p:txBody>
      </p:sp>
      <p:pic>
        <p:nvPicPr>
          <p:cNvPr id="44034" name="Picture 2" descr="A Bill's Journey to Law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038599"/>
            <a:ext cx="3019425" cy="281940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From…</a:t>
            </a:r>
          </a:p>
          <a:p>
            <a:pPr lvl="1"/>
            <a:r>
              <a:rPr lang="en-US" dirty="0" smtClean="0"/>
              <a:t>U.S. citizens</a:t>
            </a:r>
          </a:p>
          <a:p>
            <a:pPr lvl="1"/>
            <a:r>
              <a:rPr lang="en-US" dirty="0" smtClean="0"/>
              <a:t>Organized groups (ex. Labor groups)</a:t>
            </a:r>
          </a:p>
          <a:p>
            <a:pPr lvl="1"/>
            <a:r>
              <a:rPr lang="en-US" dirty="0" smtClean="0"/>
              <a:t>Committees of Congress</a:t>
            </a:r>
          </a:p>
          <a:p>
            <a:pPr lvl="1"/>
            <a:r>
              <a:rPr lang="en-US" dirty="0" smtClean="0"/>
              <a:t>Members of Congress</a:t>
            </a:r>
          </a:p>
          <a:p>
            <a:pPr lvl="1"/>
            <a:r>
              <a:rPr lang="en-US" dirty="0" smtClean="0"/>
              <a:t>The President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 for a Bill Begins</a:t>
            </a:r>
            <a:endParaRPr lang="en-US" dirty="0"/>
          </a:p>
        </p:txBody>
      </p:sp>
      <p:pic>
        <p:nvPicPr>
          <p:cNvPr id="45058" name="Picture 2" descr="Beginning of a Bill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200400"/>
            <a:ext cx="2981325" cy="28098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an idea become a bill?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Only members of Congress can introduce bills</a:t>
            </a:r>
          </a:p>
          <a:p>
            <a:r>
              <a:rPr lang="en-US" dirty="0" smtClean="0"/>
              <a:t>Bill is carefully written out</a:t>
            </a:r>
          </a:p>
          <a:p>
            <a:r>
              <a:rPr lang="en-US" dirty="0" smtClean="0"/>
              <a:t>Dropped in the hopper</a:t>
            </a:r>
          </a:p>
          <a:p>
            <a:r>
              <a:rPr lang="en-US" dirty="0" smtClean="0"/>
              <a:t>Given letters and a number (ex. HR 1218 or S 1008)</a:t>
            </a:r>
          </a:p>
          <a:p>
            <a:r>
              <a:rPr lang="en-US" dirty="0" smtClean="0"/>
              <a:t>Sent to standing committee for study</a:t>
            </a:r>
          </a:p>
          <a:p>
            <a:r>
              <a:rPr lang="en-US" dirty="0" smtClean="0"/>
              <a:t>Usually the subject of the bill determines which committee will study it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3010" name="Picture 2" descr="Propose a Bill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066800"/>
            <a:ext cx="2258970" cy="2057401"/>
          </a:xfrm>
          <a:prstGeom prst="rect">
            <a:avLst/>
          </a:prstGeom>
          <a:noFill/>
        </p:spPr>
      </p:pic>
      <p:pic>
        <p:nvPicPr>
          <p:cNvPr id="43012" name="Picture 4" descr="Introduce a Bill cart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066800"/>
            <a:ext cx="2209800" cy="2103219"/>
          </a:xfrm>
          <a:prstGeom prst="rect">
            <a:avLst/>
          </a:prstGeom>
          <a:noFill/>
        </p:spPr>
      </p:pic>
      <p:pic>
        <p:nvPicPr>
          <p:cNvPr id="43014" name="Picture 6" descr="Committee Action carto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429000"/>
            <a:ext cx="2962275" cy="28098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bill is carefully considered</a:t>
            </a:r>
          </a:p>
          <a:p>
            <a:r>
              <a:rPr lang="en-US" dirty="0" smtClean="0"/>
              <a:t>Some are found unnecessary and are set aside</a:t>
            </a:r>
          </a:p>
          <a:p>
            <a:r>
              <a:rPr lang="en-US" dirty="0" smtClean="0"/>
              <a:t>Hearings are held for the bills they want to consider</a:t>
            </a:r>
          </a:p>
          <a:p>
            <a:r>
              <a:rPr lang="en-US" dirty="0" smtClean="0"/>
              <a:t>Most committee hearing are open to the public</a:t>
            </a:r>
          </a:p>
          <a:p>
            <a:r>
              <a:rPr lang="en-US" dirty="0" smtClean="0"/>
              <a:t>Committee may call witnesses to testify for and against the bill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committee – holds hearings</a:t>
            </a:r>
            <a:endParaRPr lang="en-US" dirty="0"/>
          </a:p>
        </p:txBody>
      </p:sp>
      <p:pic>
        <p:nvPicPr>
          <p:cNvPr id="32770" name="Picture 2" descr="Subcommittee Action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1158" y="1447800"/>
            <a:ext cx="4230913" cy="4038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House Committee in action</a:t>
            </a:r>
            <a:endParaRPr lang="en-US" dirty="0"/>
          </a:p>
        </p:txBody>
      </p:sp>
      <p:pic>
        <p:nvPicPr>
          <p:cNvPr id="52226" name="Picture 2" descr="Image:US House Committee.jpg">
            <a:hlinkClick r:id="rId3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/>
          <a:srcRect t="16326" b="1632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committee may rewrite parts of the bill</a:t>
            </a:r>
          </a:p>
          <a:p>
            <a:r>
              <a:rPr lang="en-US" dirty="0" smtClean="0"/>
              <a:t>Let say we are talking about a bill that has been in a House committee (HR 1218)</a:t>
            </a:r>
          </a:p>
          <a:p>
            <a:r>
              <a:rPr lang="en-US" dirty="0" smtClean="0"/>
              <a:t>If the committee decides to approve the bill it is then sent to the whole House for consideration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committee – studies the bill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Once it is sent to the House it is put on the House calendar – schedule that lists the order in which bills are considered</a:t>
            </a:r>
          </a:p>
          <a:p>
            <a:r>
              <a:rPr lang="en-US" dirty="0" smtClean="0"/>
              <a:t>In an emergency, a bill can be moved up on the calendar so action can be taken quickly</a:t>
            </a:r>
          </a:p>
          <a:p>
            <a:r>
              <a:rPr lang="en-US" dirty="0" smtClean="0"/>
              <a:t>HR 1218 must be given 3 readings in the House</a:t>
            </a:r>
          </a:p>
          <a:p>
            <a:r>
              <a:rPr lang="en-US" dirty="0" smtClean="0"/>
              <a:t>Rules Committee decides how much time will given to debate the bill</a:t>
            </a:r>
          </a:p>
          <a:p>
            <a:r>
              <a:rPr lang="en-US" dirty="0" smtClean="0"/>
              <a:t>During debate, the House usually acts as a Committee of the Whole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 considers the bill</a:t>
            </a:r>
            <a:endParaRPr lang="en-US" dirty="0"/>
          </a:p>
        </p:txBody>
      </p:sp>
      <p:pic>
        <p:nvPicPr>
          <p:cNvPr id="30722" name="Picture 2" descr="Bill is Reported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143000"/>
            <a:ext cx="2819400" cy="2737810"/>
          </a:xfrm>
          <a:prstGeom prst="rect">
            <a:avLst/>
          </a:prstGeom>
          <a:noFill/>
        </p:spPr>
      </p:pic>
      <p:pic>
        <p:nvPicPr>
          <p:cNvPr id="6" name="Picture 2" descr="The Bill is Considered on the House Floor cart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91200" y="4048125"/>
            <a:ext cx="2962275" cy="28098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quorum is present (a majority of members must be present to do business), a vote is taken</a:t>
            </a:r>
          </a:p>
          <a:p>
            <a:r>
              <a:rPr lang="en-US" dirty="0" smtClean="0"/>
              <a:t>On important bills a roll-call vote is usually taken</a:t>
            </a:r>
          </a:p>
          <a:p>
            <a:r>
              <a:rPr lang="en-US" dirty="0" smtClean="0"/>
              <a:t>Each member’s name is called and a record is made of his or her vote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House Votes</a:t>
            </a:r>
            <a:endParaRPr lang="en-US" dirty="0"/>
          </a:p>
        </p:txBody>
      </p:sp>
      <p:pic>
        <p:nvPicPr>
          <p:cNvPr id="29700" name="Picture 4" descr="Vote on the Bill carto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048124"/>
            <a:ext cx="2962275" cy="28098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POWERPOINTVERSION" val="12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672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How a Bill becomes a Law</vt:lpstr>
      <vt:lpstr>Thousands of Bills</vt:lpstr>
      <vt:lpstr>The Idea for a Bill Begins</vt:lpstr>
      <vt:lpstr>How does an idea become a bill?</vt:lpstr>
      <vt:lpstr>In committee – holds hearings</vt:lpstr>
      <vt:lpstr>A House Committee in action</vt:lpstr>
      <vt:lpstr>In committee – studies the bill</vt:lpstr>
      <vt:lpstr>The House considers the bill</vt:lpstr>
      <vt:lpstr>The House Votes</vt:lpstr>
      <vt:lpstr>House of Representatives</vt:lpstr>
      <vt:lpstr>The Senate Acts on the Bill</vt:lpstr>
      <vt:lpstr>Senate</vt:lpstr>
      <vt:lpstr>If the House &amp; Senate don’t agree on the final bill</vt:lpstr>
      <vt:lpstr>After both houses approve the bill</vt:lpstr>
      <vt:lpstr>Slide 15</vt:lpstr>
      <vt:lpstr>Can the bill still become a law if the President vetoes it?</vt:lpstr>
    </vt:vector>
  </TitlesOfParts>
  <Company>Madison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</dc:title>
  <dc:creator>Willis, Diana</dc:creator>
  <cp:lastModifiedBy>sarah harrison</cp:lastModifiedBy>
  <cp:revision>18</cp:revision>
  <dcterms:created xsi:type="dcterms:W3CDTF">2008-10-07T12:53:20Z</dcterms:created>
  <dcterms:modified xsi:type="dcterms:W3CDTF">2009-09-27T01:10:04Z</dcterms:modified>
</cp:coreProperties>
</file>