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7" r:id="rId14"/>
    <p:sldId id="278" r:id="rId15"/>
    <p:sldId id="279" r:id="rId16"/>
    <p:sldId id="268" r:id="rId17"/>
    <p:sldId id="269" r:id="rId18"/>
    <p:sldId id="272" r:id="rId19"/>
    <p:sldId id="271" r:id="rId20"/>
    <p:sldId id="270" r:id="rId21"/>
    <p:sldId id="280" r:id="rId22"/>
    <p:sldId id="273" r:id="rId23"/>
    <p:sldId id="274" r:id="rId24"/>
    <p:sldId id="275" r:id="rId25"/>
    <p:sldId id="276" r:id="rId26"/>
    <p:sldId id="281" r:id="rId27"/>
    <p:sldId id="298" r:id="rId28"/>
    <p:sldId id="282" r:id="rId29"/>
    <p:sldId id="299" r:id="rId30"/>
    <p:sldId id="300" r:id="rId31"/>
    <p:sldId id="301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24" y="-11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87A445-E568-4A62-8DE5-E47E346C0405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F9E773-090D-4404-8C76-BFA7B383C8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1D72F5-DE32-4F19-B46B-BC013D6C5042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D9ED9B-ED52-442D-AA3A-1A260771BB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9ED9B-ED52-442D-AA3A-1A260771BB5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party is</a:t>
            </a:r>
            <a:r>
              <a:rPr lang="en-US" baseline="0" dirty="0" smtClean="0"/>
              <a:t> an organization that shares certain ideas about what government should do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 of difficult choice from book-The senator who received Diana Perez’s letter about the bill (proposed law) to increase minimum wage was pressured from two sides.  This senator was a Republican.  The party opposed the bill as a whole.  Most of his letters from constituents supported the bill.  What would you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9ED9B-ED52-442D-AA3A-1A260771BB5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gerrymandering for state districting and its</a:t>
            </a:r>
            <a:r>
              <a:rPr lang="en-US" baseline="0" dirty="0" smtClean="0"/>
              <a:t> controversy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number of representatives is going to shift again following the 2010 census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9ED9B-ED52-442D-AA3A-1A260771BB5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democratic and republican</a:t>
            </a:r>
            <a:r>
              <a:rPr lang="en-US" baseline="0" dirty="0" smtClean="0"/>
              <a:t> members</a:t>
            </a:r>
          </a:p>
          <a:p>
            <a:r>
              <a:rPr lang="en-US" baseline="0" dirty="0" smtClean="0"/>
              <a:t>Chairperson is of the majority party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9ED9B-ED52-442D-AA3A-1A260771BB5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3F8785-64F8-45E5-8D57-5D4948EA295B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32D2BC-A05D-485F-AE37-E6B363838F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F8785-64F8-45E5-8D57-5D4948EA295B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2D2BC-A05D-485F-AE37-E6B363838F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F8785-64F8-45E5-8D57-5D4948EA295B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2D2BC-A05D-485F-AE37-E6B363838F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F8785-64F8-45E5-8D57-5D4948EA295B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2D2BC-A05D-485F-AE37-E6B363838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F8785-64F8-45E5-8D57-5D4948EA295B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2D2BC-A05D-485F-AE37-E6B363838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F8785-64F8-45E5-8D57-5D4948EA295B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2D2BC-A05D-485F-AE37-E6B363838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F8785-64F8-45E5-8D57-5D4948EA295B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2D2BC-A05D-485F-AE37-E6B363838F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F8785-64F8-45E5-8D57-5D4948EA295B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2D2BC-A05D-485F-AE37-E6B363838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F8785-64F8-45E5-8D57-5D4948EA295B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2D2BC-A05D-485F-AE37-E6B363838F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E3F8785-64F8-45E5-8D57-5D4948EA295B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2D2BC-A05D-485F-AE37-E6B363838F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3F8785-64F8-45E5-8D57-5D4948EA295B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32D2BC-A05D-485F-AE37-E6B363838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E3F8785-64F8-45E5-8D57-5D4948EA295B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032D2BC-A05D-485F-AE37-E6B363838F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7/Capitol_Building_Full_View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Legislative Branch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live in the </a:t>
            </a:r>
            <a:r>
              <a:rPr lang="en-US" b="1" u="sng" dirty="0" smtClean="0"/>
              <a:t>state</a:t>
            </a:r>
            <a:r>
              <a:rPr lang="en-US" dirty="0" smtClean="0"/>
              <a:t> in which elected.</a:t>
            </a:r>
          </a:p>
          <a:p>
            <a:r>
              <a:rPr lang="en-US" dirty="0" smtClean="0"/>
              <a:t>Representatives must be </a:t>
            </a:r>
            <a:r>
              <a:rPr lang="en-US" b="1" u="sng" dirty="0" smtClean="0"/>
              <a:t>25</a:t>
            </a:r>
            <a:r>
              <a:rPr lang="en-US" dirty="0" smtClean="0"/>
              <a:t> years old and a citizen for </a:t>
            </a:r>
            <a:r>
              <a:rPr lang="en-US" b="1" u="sng" dirty="0" smtClean="0"/>
              <a:t>7</a:t>
            </a:r>
            <a:r>
              <a:rPr lang="en-US" dirty="0" smtClean="0"/>
              <a:t> years.</a:t>
            </a:r>
          </a:p>
          <a:p>
            <a:r>
              <a:rPr lang="en-US" dirty="0" smtClean="0"/>
              <a:t>Senators must be </a:t>
            </a:r>
            <a:r>
              <a:rPr lang="en-US" b="1" u="sng" dirty="0" smtClean="0"/>
              <a:t>30</a:t>
            </a:r>
            <a:r>
              <a:rPr lang="en-US" dirty="0" smtClean="0"/>
              <a:t> years old and a citizen for </a:t>
            </a:r>
            <a:r>
              <a:rPr lang="en-US" b="1" u="sng" dirty="0" smtClean="0"/>
              <a:t>9</a:t>
            </a:r>
            <a:r>
              <a:rPr lang="en-US" dirty="0" smtClean="0"/>
              <a:t> years.</a:t>
            </a:r>
          </a:p>
          <a:p>
            <a:r>
              <a:rPr lang="en-US" dirty="0" smtClean="0"/>
              <a:t>Annual salary of $</a:t>
            </a:r>
            <a:r>
              <a:rPr lang="en-US" b="1" u="sng" dirty="0" smtClean="0"/>
              <a:t>162,100</a:t>
            </a:r>
            <a:r>
              <a:rPr lang="en-US" dirty="0" smtClean="0"/>
              <a:t> in 2005.</a:t>
            </a:r>
          </a:p>
          <a:p>
            <a:r>
              <a:rPr lang="en-US" dirty="0" smtClean="0"/>
              <a:t>Also have allowances for travel, running offices, staff salaries, and free use of postal service.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Requirements, Salary, Benefits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Powers of Congress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Two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8"/>
            <a:ext cx="6172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Framers kept the goals of the </a:t>
            </a:r>
            <a:r>
              <a:rPr lang="en-US" b="1" u="sng" dirty="0" smtClean="0"/>
              <a:t>Preamble</a:t>
            </a:r>
            <a:r>
              <a:rPr lang="en-US" dirty="0" smtClean="0"/>
              <a:t> in mind.</a:t>
            </a:r>
          </a:p>
          <a:p>
            <a:r>
              <a:rPr lang="en-US" dirty="0" smtClean="0"/>
              <a:t>Powers are </a:t>
            </a:r>
            <a:r>
              <a:rPr lang="en-US" b="1" u="sng" dirty="0" smtClean="0"/>
              <a:t>broad</a:t>
            </a:r>
            <a:r>
              <a:rPr lang="en-US" dirty="0" smtClean="0"/>
              <a:t>, but have limits.</a:t>
            </a:r>
          </a:p>
          <a:p>
            <a:r>
              <a:rPr lang="en-US" u="sng" dirty="0" smtClean="0"/>
              <a:t>5 Main Powers</a:t>
            </a:r>
          </a:p>
          <a:p>
            <a:r>
              <a:rPr lang="en-US" dirty="0" smtClean="0"/>
              <a:t>Promoting the General </a:t>
            </a:r>
            <a:r>
              <a:rPr lang="en-US" b="1" u="sng" dirty="0" smtClean="0"/>
              <a:t>Welfare</a:t>
            </a:r>
          </a:p>
          <a:p>
            <a:r>
              <a:rPr lang="en-US" dirty="0" smtClean="0"/>
              <a:t>Providing for </a:t>
            </a:r>
            <a:r>
              <a:rPr lang="en-US" b="1" u="sng" dirty="0" smtClean="0"/>
              <a:t>Defense</a:t>
            </a:r>
          </a:p>
          <a:p>
            <a:r>
              <a:rPr lang="en-US" dirty="0" smtClean="0"/>
              <a:t>Establishing </a:t>
            </a:r>
            <a:r>
              <a:rPr lang="en-US" b="1" u="sng" dirty="0" smtClean="0"/>
              <a:t>Justice</a:t>
            </a:r>
          </a:p>
          <a:p>
            <a:r>
              <a:rPr lang="en-US" b="1" u="sng" dirty="0" smtClean="0"/>
              <a:t>Unlisted</a:t>
            </a:r>
            <a:r>
              <a:rPr lang="en-US" dirty="0" smtClean="0"/>
              <a:t> Powers</a:t>
            </a:r>
          </a:p>
          <a:p>
            <a:r>
              <a:rPr lang="en-US" b="1" u="sng" dirty="0" smtClean="0"/>
              <a:t>Non-legislative</a:t>
            </a:r>
            <a:r>
              <a:rPr lang="en-US" dirty="0" smtClean="0"/>
              <a:t> Powers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Powers Given to Congress</a:t>
            </a:r>
            <a:endParaRPr lang="en-US" dirty="0"/>
          </a:p>
        </p:txBody>
      </p:sp>
      <p:pic>
        <p:nvPicPr>
          <p:cNvPr id="22530" name="Picture 2" descr="http://ecx.images-amazon.com/images/I/41-onmnUxS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14800"/>
            <a:ext cx="33528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Promoting the General Welfare</a:t>
            </a:r>
          </a:p>
          <a:p>
            <a:pPr lvl="1"/>
            <a:r>
              <a:rPr lang="en-US" dirty="0" smtClean="0"/>
              <a:t>Regulating/limiting </a:t>
            </a:r>
            <a:r>
              <a:rPr lang="en-US" b="1" u="sng" dirty="0" smtClean="0"/>
              <a:t>commerce</a:t>
            </a:r>
          </a:p>
          <a:p>
            <a:pPr lvl="1"/>
            <a:r>
              <a:rPr lang="en-US" dirty="0" smtClean="0"/>
              <a:t>Collect taxes and </a:t>
            </a:r>
            <a:r>
              <a:rPr lang="en-US" b="1" u="sng" dirty="0" smtClean="0"/>
              <a:t>borrow money</a:t>
            </a:r>
          </a:p>
          <a:p>
            <a:pPr lvl="1"/>
            <a:r>
              <a:rPr lang="en-US" dirty="0" smtClean="0"/>
              <a:t>“Power of the </a:t>
            </a:r>
            <a:r>
              <a:rPr lang="en-US" b="1" u="sng" dirty="0" smtClean="0"/>
              <a:t>purse</a:t>
            </a:r>
            <a:r>
              <a:rPr lang="en-US" dirty="0" smtClean="0"/>
              <a:t>” – final approval of government’s budget (plan for raising/spending $)</a:t>
            </a:r>
          </a:p>
          <a:p>
            <a:r>
              <a:rPr lang="en-US" dirty="0" smtClean="0"/>
              <a:t>Providing for General Defense</a:t>
            </a:r>
          </a:p>
          <a:p>
            <a:pPr lvl="1"/>
            <a:r>
              <a:rPr lang="en-US" dirty="0" smtClean="0"/>
              <a:t>Establish and maintain an </a:t>
            </a:r>
            <a:r>
              <a:rPr lang="en-US" b="1" u="sng" dirty="0" smtClean="0"/>
              <a:t>army</a:t>
            </a:r>
            <a:r>
              <a:rPr lang="en-US" dirty="0" smtClean="0"/>
              <a:t> and a navy.</a:t>
            </a:r>
          </a:p>
          <a:p>
            <a:pPr lvl="1"/>
            <a:r>
              <a:rPr lang="en-US" dirty="0" smtClean="0"/>
              <a:t>Sole power to </a:t>
            </a:r>
            <a:r>
              <a:rPr lang="en-US" b="1" u="sng" dirty="0" smtClean="0"/>
              <a:t>declare war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Establishing Justice</a:t>
            </a:r>
          </a:p>
          <a:p>
            <a:pPr lvl="1"/>
            <a:r>
              <a:rPr lang="en-US" dirty="0" smtClean="0"/>
              <a:t>Senate approves </a:t>
            </a:r>
            <a:r>
              <a:rPr lang="en-US" b="1" u="sng" dirty="0" smtClean="0"/>
              <a:t>appointment</a:t>
            </a:r>
            <a:r>
              <a:rPr lang="en-US" dirty="0" smtClean="0"/>
              <a:t> of federal judges.</a:t>
            </a:r>
          </a:p>
          <a:p>
            <a:pPr lvl="1"/>
            <a:r>
              <a:rPr lang="en-US" dirty="0" smtClean="0"/>
              <a:t>House has power to </a:t>
            </a:r>
            <a:r>
              <a:rPr lang="en-US" b="1" u="sng" dirty="0" smtClean="0"/>
              <a:t>impeach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Senate has power to </a:t>
            </a:r>
            <a:r>
              <a:rPr lang="en-US" b="1" u="sng" dirty="0" smtClean="0"/>
              <a:t>try</a:t>
            </a:r>
            <a:r>
              <a:rPr lang="en-US" dirty="0" smtClean="0"/>
              <a:t> impeachments.</a:t>
            </a:r>
          </a:p>
          <a:p>
            <a:pPr lvl="1"/>
            <a:r>
              <a:rPr lang="en-US" b="1" u="sng" dirty="0" smtClean="0"/>
              <a:t>Two</a:t>
            </a:r>
            <a:r>
              <a:rPr lang="en-US" dirty="0" smtClean="0"/>
              <a:t> presidents have been impeached but </a:t>
            </a:r>
            <a:r>
              <a:rPr lang="en-US" b="1" u="sng" dirty="0" smtClean="0"/>
              <a:t>none</a:t>
            </a:r>
            <a:r>
              <a:rPr lang="en-US" dirty="0" smtClean="0"/>
              <a:t> have been convicted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Powers</a:t>
            </a:r>
            <a:endParaRPr lang="en-US" dirty="0"/>
          </a:p>
        </p:txBody>
      </p:sp>
      <p:pic>
        <p:nvPicPr>
          <p:cNvPr id="21506" name="Picture 2" descr="http://impeachforpeace.org/images/BedShe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57800"/>
            <a:ext cx="9144001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Unlisted Powers</a:t>
            </a:r>
          </a:p>
          <a:p>
            <a:pPr lvl="1"/>
            <a:r>
              <a:rPr lang="en-US" dirty="0" smtClean="0"/>
              <a:t>The </a:t>
            </a:r>
            <a:r>
              <a:rPr lang="en-US" b="1" u="sng" dirty="0" smtClean="0"/>
              <a:t>elastic</a:t>
            </a:r>
            <a:r>
              <a:rPr lang="en-US" dirty="0" smtClean="0"/>
              <a:t> clause – Congress has power to make laws “necessary and proper” for carrying out listed powers.</a:t>
            </a:r>
          </a:p>
          <a:p>
            <a:r>
              <a:rPr lang="en-US" dirty="0" smtClean="0"/>
              <a:t>Non-legislative Powers</a:t>
            </a:r>
          </a:p>
          <a:p>
            <a:pPr lvl="1"/>
            <a:r>
              <a:rPr lang="en-US" dirty="0" smtClean="0"/>
              <a:t>Powers that don’t deal directly with law-making.</a:t>
            </a:r>
          </a:p>
          <a:p>
            <a:pPr lvl="1"/>
            <a:r>
              <a:rPr lang="en-US" dirty="0" smtClean="0"/>
              <a:t>See chart on page 220 for a complete list.</a:t>
            </a:r>
          </a:p>
          <a:p>
            <a:pPr lvl="1"/>
            <a:r>
              <a:rPr lang="en-US" b="1" u="sng" dirty="0" smtClean="0"/>
              <a:t>Impeach</a:t>
            </a:r>
            <a:r>
              <a:rPr lang="en-US" dirty="0" smtClean="0"/>
              <a:t> an official, confirm </a:t>
            </a:r>
            <a:r>
              <a:rPr lang="en-US" b="1" u="sng" dirty="0" smtClean="0"/>
              <a:t>appointments</a:t>
            </a:r>
            <a:r>
              <a:rPr lang="en-US" dirty="0" smtClean="0"/>
              <a:t>, conduct </a:t>
            </a:r>
            <a:r>
              <a:rPr lang="en-US" b="1" u="sng" dirty="0" smtClean="0"/>
              <a:t>investigations</a:t>
            </a:r>
            <a:r>
              <a:rPr lang="en-US" dirty="0" smtClean="0"/>
              <a:t>, etc.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696200" cy="4919472"/>
          </a:xfrm>
        </p:spPr>
        <p:txBody>
          <a:bodyPr>
            <a:normAutofit/>
          </a:bodyPr>
          <a:lstStyle/>
          <a:p>
            <a:r>
              <a:rPr lang="en-US" dirty="0" smtClean="0"/>
              <a:t>Limits:  President’s </a:t>
            </a:r>
            <a:r>
              <a:rPr lang="en-US" b="1" u="sng" dirty="0" smtClean="0"/>
              <a:t>veto</a:t>
            </a:r>
            <a:r>
              <a:rPr lang="en-US" dirty="0" smtClean="0"/>
              <a:t>, </a:t>
            </a:r>
            <a:r>
              <a:rPr lang="en-US" b="1" u="sng" dirty="0" smtClean="0"/>
              <a:t>Supreme Court </a:t>
            </a:r>
            <a:r>
              <a:rPr lang="en-US" dirty="0" smtClean="0"/>
              <a:t>decisions and the </a:t>
            </a:r>
            <a:r>
              <a:rPr lang="en-US" b="1" u="sng" dirty="0" smtClean="0"/>
              <a:t>Constitution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you were to be held in jail without a charge, a writ of </a:t>
            </a:r>
            <a:r>
              <a:rPr lang="en-US" b="1" u="sng" dirty="0" smtClean="0"/>
              <a:t>habeas corpus</a:t>
            </a:r>
            <a:r>
              <a:rPr lang="en-US" dirty="0" smtClean="0"/>
              <a:t> would force the police to bring you to court to hear the charges.</a:t>
            </a:r>
          </a:p>
          <a:p>
            <a:r>
              <a:rPr lang="en-US" dirty="0" smtClean="0"/>
              <a:t>Congress can’t pass bills of </a:t>
            </a:r>
            <a:r>
              <a:rPr lang="en-US" b="1" u="sng" dirty="0" smtClean="0"/>
              <a:t>attainder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Convicts a person of a crime without a trial.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Limits on the Powers of Congress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Congress is Organized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Three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Congress begins a new term every two years on </a:t>
            </a:r>
            <a:r>
              <a:rPr lang="en-US" sz="2800" b="1" u="sng" dirty="0" smtClean="0"/>
              <a:t>odd</a:t>
            </a:r>
            <a:r>
              <a:rPr lang="en-US" sz="2800" dirty="0" smtClean="0"/>
              <a:t> years.</a:t>
            </a:r>
            <a:endParaRPr lang="en-US" sz="2400" dirty="0" smtClean="0"/>
          </a:p>
          <a:p>
            <a:r>
              <a:rPr lang="en-US" sz="2800" dirty="0" smtClean="0"/>
              <a:t>Two sessions: one per year</a:t>
            </a:r>
          </a:p>
          <a:p>
            <a:r>
              <a:rPr lang="en-US" sz="2800" dirty="0" smtClean="0"/>
              <a:t>The House reorganizes every </a:t>
            </a:r>
            <a:r>
              <a:rPr lang="en-US" sz="2800" b="1" u="sng" dirty="0" smtClean="0"/>
              <a:t>two</a:t>
            </a:r>
            <a:r>
              <a:rPr lang="en-US" sz="2800" dirty="0" smtClean="0"/>
              <a:t> years; however, the Senate never has to completely reorganize because only        </a:t>
            </a:r>
            <a:r>
              <a:rPr lang="en-US" sz="2800" b="1" u="sng" dirty="0" smtClean="0"/>
              <a:t>1/3</a:t>
            </a:r>
            <a:r>
              <a:rPr lang="en-US" sz="2800" dirty="0" smtClean="0"/>
              <a:t> of their seats are up every two                         years.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 Organizes!</a:t>
            </a:r>
            <a:endParaRPr lang="en-US" dirty="0"/>
          </a:p>
        </p:txBody>
      </p:sp>
      <p:pic>
        <p:nvPicPr>
          <p:cNvPr id="4" name="Picture 4" descr="MCBL00660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5588" y="3278188"/>
            <a:ext cx="2538412" cy="3579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House of Rep.</a:t>
            </a:r>
          </a:p>
          <a:p>
            <a:pPr lvl="1"/>
            <a:r>
              <a:rPr lang="en-US" b="1" u="sng" dirty="0" smtClean="0"/>
              <a:t>Speaker</a:t>
            </a:r>
            <a:r>
              <a:rPr lang="en-US" dirty="0" smtClean="0"/>
              <a:t> of the House is presiding officer (Constitution).</a:t>
            </a:r>
          </a:p>
          <a:p>
            <a:pPr lvl="1"/>
            <a:r>
              <a:rPr lang="en-US" b="1" u="sng" dirty="0" smtClean="0"/>
              <a:t>Floor leaders</a:t>
            </a:r>
            <a:r>
              <a:rPr lang="en-US" dirty="0" smtClean="0"/>
              <a:t> for the majority and minority party.</a:t>
            </a:r>
          </a:p>
          <a:p>
            <a:pPr lvl="1"/>
            <a:r>
              <a:rPr lang="en-US" dirty="0" smtClean="0"/>
              <a:t>Assistant floor leaders-</a:t>
            </a:r>
            <a:r>
              <a:rPr lang="en-US" b="1" u="sng" dirty="0" smtClean="0"/>
              <a:t>whips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Senate</a:t>
            </a:r>
          </a:p>
          <a:p>
            <a:pPr lvl="1"/>
            <a:r>
              <a:rPr lang="en-US" b="1" u="sng" dirty="0" smtClean="0"/>
              <a:t>Vice President</a:t>
            </a:r>
            <a:r>
              <a:rPr lang="en-US" dirty="0" smtClean="0"/>
              <a:t> of US is the presiding officer (can only vote in a tie) (Constitution).</a:t>
            </a:r>
          </a:p>
          <a:p>
            <a:pPr lvl="1"/>
            <a:r>
              <a:rPr lang="en-US" b="1" u="sng" dirty="0" smtClean="0"/>
              <a:t>President pro tempore</a:t>
            </a:r>
            <a:r>
              <a:rPr lang="en-US" dirty="0" smtClean="0"/>
              <a:t> is next-presides when VP is absent (Constitution).</a:t>
            </a:r>
          </a:p>
          <a:p>
            <a:pPr lvl="1"/>
            <a:r>
              <a:rPr lang="en-US" dirty="0" smtClean="0"/>
              <a:t>Has floor leaders and whips too.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in Congress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Leadership in the </a:t>
            </a:r>
            <a:r>
              <a:rPr lang="en-US" sz="3600" b="1" dirty="0" smtClean="0">
                <a:solidFill>
                  <a:schemeClr val="tx1"/>
                </a:solidFill>
              </a:rPr>
              <a:t>112</a:t>
            </a:r>
            <a:r>
              <a:rPr lang="en-US" sz="36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Congress</a:t>
            </a: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1143000" y="3200400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1048F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295400" y="3352800"/>
            <a:ext cx="1524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Speaker 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John Boehner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0" y="4343400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1048F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0" y="4495800"/>
            <a:ext cx="17526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Majority Leader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Eric Cantor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>
            <a:off x="2286000" y="4419600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1048F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2362200" y="4572000"/>
            <a:ext cx="175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Minority </a:t>
            </a:r>
            <a:r>
              <a:rPr lang="en-US" sz="1600" b="1" dirty="0" smtClean="0">
                <a:solidFill>
                  <a:schemeClr val="bg1"/>
                </a:solidFill>
              </a:rPr>
              <a:t>Leader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Nancy Pelosi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119" name="AutoShape 23"/>
          <p:cNvSpPr>
            <a:spLocks noChangeArrowheads="1"/>
          </p:cNvSpPr>
          <p:nvPr/>
        </p:nvSpPr>
        <p:spPr bwMode="auto">
          <a:xfrm>
            <a:off x="0" y="5562600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1048F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0" y="5562600"/>
            <a:ext cx="175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Majority Whip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Kevin McCarthy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121" name="AutoShape 25"/>
          <p:cNvSpPr>
            <a:spLocks noChangeArrowheads="1"/>
          </p:cNvSpPr>
          <p:nvPr/>
        </p:nvSpPr>
        <p:spPr bwMode="auto">
          <a:xfrm>
            <a:off x="2286000" y="5562600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1048F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2362200" y="5638800"/>
            <a:ext cx="1752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Minority Whip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err="1" smtClean="0">
                <a:solidFill>
                  <a:schemeClr val="bg1"/>
                </a:solidFill>
              </a:rPr>
              <a:t>Steny</a:t>
            </a:r>
            <a:r>
              <a:rPr lang="en-US" sz="1600" b="1" dirty="0" smtClean="0">
                <a:solidFill>
                  <a:schemeClr val="bg1"/>
                </a:solidFill>
              </a:rPr>
              <a:t> Hoyer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123" name="AutoShape 27"/>
          <p:cNvSpPr>
            <a:spLocks noChangeArrowheads="1"/>
          </p:cNvSpPr>
          <p:nvPr/>
        </p:nvSpPr>
        <p:spPr bwMode="auto">
          <a:xfrm>
            <a:off x="5029200" y="3124200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1048F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President/ VP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Joe Biden</a:t>
            </a:r>
            <a:endParaRPr lang="en-US" dirty="0"/>
          </a:p>
        </p:txBody>
      </p:sp>
      <p:sp>
        <p:nvSpPr>
          <p:cNvPr id="4125" name="AutoShape 29"/>
          <p:cNvSpPr>
            <a:spLocks noChangeArrowheads="1"/>
          </p:cNvSpPr>
          <p:nvPr/>
        </p:nvSpPr>
        <p:spPr bwMode="auto">
          <a:xfrm>
            <a:off x="5029200" y="4419600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1048F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5029200" y="4648200"/>
            <a:ext cx="18288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Majority Leader</a:t>
            </a:r>
          </a:p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Harry  Reid</a:t>
            </a:r>
          </a:p>
        </p:txBody>
      </p:sp>
      <p:sp>
        <p:nvSpPr>
          <p:cNvPr id="4127" name="AutoShape 31"/>
          <p:cNvSpPr>
            <a:spLocks noChangeArrowheads="1"/>
          </p:cNvSpPr>
          <p:nvPr/>
        </p:nvSpPr>
        <p:spPr bwMode="auto">
          <a:xfrm>
            <a:off x="7315200" y="4419600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1048F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7391400" y="4419600"/>
            <a:ext cx="17526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Minority Leader</a:t>
            </a:r>
          </a:p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Mitch McConnell</a:t>
            </a:r>
          </a:p>
        </p:txBody>
      </p:sp>
      <p:sp>
        <p:nvSpPr>
          <p:cNvPr id="4129" name="AutoShape 33"/>
          <p:cNvSpPr>
            <a:spLocks noChangeArrowheads="1"/>
          </p:cNvSpPr>
          <p:nvPr/>
        </p:nvSpPr>
        <p:spPr bwMode="auto">
          <a:xfrm>
            <a:off x="5029200" y="5562600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1048F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5181600" y="5791200"/>
            <a:ext cx="1600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Majority Whip</a:t>
            </a:r>
          </a:p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Dick Durbin </a:t>
            </a:r>
          </a:p>
        </p:txBody>
      </p:sp>
      <p:sp>
        <p:nvSpPr>
          <p:cNvPr id="4131" name="AutoShape 35"/>
          <p:cNvSpPr>
            <a:spLocks noChangeArrowheads="1"/>
          </p:cNvSpPr>
          <p:nvPr/>
        </p:nvSpPr>
        <p:spPr bwMode="auto">
          <a:xfrm>
            <a:off x="7315200" y="5638800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1048F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7391400" y="5867400"/>
            <a:ext cx="1752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Minority Whip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John Kyl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134" name="AutoShape 38"/>
          <p:cNvSpPr>
            <a:spLocks noChangeArrowheads="1"/>
          </p:cNvSpPr>
          <p:nvPr/>
        </p:nvSpPr>
        <p:spPr bwMode="auto">
          <a:xfrm>
            <a:off x="7315200" y="3124200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1048F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President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Pro-Tempore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Daniel Inouye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457200" y="2133600"/>
            <a:ext cx="3505200" cy="838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5257800" y="2133600"/>
            <a:ext cx="3505200" cy="838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38" name="WordArt 42"/>
          <p:cNvSpPr>
            <a:spLocks noChangeArrowheads="1" noChangeShapeType="1" noTextEdit="1"/>
          </p:cNvSpPr>
          <p:nvPr/>
        </p:nvSpPr>
        <p:spPr bwMode="auto">
          <a:xfrm>
            <a:off x="609600" y="2209800"/>
            <a:ext cx="3124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 smtClean="0">
                <a:ln w="9525">
                  <a:solidFill>
                    <a:srgbClr val="1048FC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The House of Representatives</a:t>
            </a:r>
            <a:endParaRPr lang="en-US" sz="2000" kern="10" dirty="0">
              <a:ln w="9525">
                <a:solidFill>
                  <a:srgbClr val="1048FC"/>
                </a:solidFill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  <p:sp>
        <p:nvSpPr>
          <p:cNvPr id="4139" name="WordArt 43"/>
          <p:cNvSpPr>
            <a:spLocks noChangeArrowheads="1" noChangeShapeType="1" noTextEdit="1"/>
          </p:cNvSpPr>
          <p:nvPr/>
        </p:nvSpPr>
        <p:spPr bwMode="auto">
          <a:xfrm>
            <a:off x="6248400" y="228600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>
                <a:ln w="9525">
                  <a:solidFill>
                    <a:srgbClr val="1048FC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The Senate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Members of Congress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5562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Constitution doesn’t tell Congress </a:t>
            </a:r>
            <a:r>
              <a:rPr lang="en-US" b="1" u="sng" dirty="0" smtClean="0"/>
              <a:t>how to</a:t>
            </a:r>
            <a:r>
              <a:rPr lang="en-US" dirty="0" smtClean="0"/>
              <a:t> make laws.  </a:t>
            </a:r>
          </a:p>
          <a:p>
            <a:r>
              <a:rPr lang="en-US" dirty="0" smtClean="0"/>
              <a:t>They’ve developed procedures to consider bills.</a:t>
            </a:r>
          </a:p>
          <a:p>
            <a:r>
              <a:rPr lang="en-US" dirty="0" smtClean="0"/>
              <a:t>They divide work of preparing bills among </a:t>
            </a:r>
            <a:r>
              <a:rPr lang="en-US" b="1" u="sng" dirty="0" smtClean="0"/>
              <a:t>committees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Have leaders oversee committees.</a:t>
            </a:r>
          </a:p>
          <a:p>
            <a:r>
              <a:rPr lang="en-US" dirty="0" smtClean="0"/>
              <a:t>Control the fate of bills.</a:t>
            </a:r>
          </a:p>
          <a:p>
            <a:r>
              <a:rPr lang="en-US" dirty="0" smtClean="0"/>
              <a:t>More than </a:t>
            </a:r>
            <a:r>
              <a:rPr lang="en-US" b="1" u="sng" dirty="0" smtClean="0"/>
              <a:t>10,000 bills</a:t>
            </a:r>
            <a:r>
              <a:rPr lang="en-US" dirty="0" smtClean="0"/>
              <a:t> are introduced in one term of Congress!</a:t>
            </a:r>
          </a:p>
          <a:p>
            <a:pPr lvl="1"/>
            <a:r>
              <a:rPr lang="en-US" dirty="0" smtClean="0"/>
              <a:t>They need help!</a:t>
            </a:r>
          </a:p>
          <a:p>
            <a:pPr lvl="1"/>
            <a:r>
              <a:rPr lang="en-US" dirty="0" smtClean="0"/>
              <a:t>Hence….committees</a:t>
            </a:r>
          </a:p>
          <a:p>
            <a:pPr lvl="1"/>
            <a:r>
              <a:rPr lang="en-US" dirty="0" smtClean="0"/>
              <a:t>They are “experts”</a:t>
            </a:r>
          </a:p>
        </p:txBody>
      </p:sp>
      <p:pic>
        <p:nvPicPr>
          <p:cNvPr id="5" name="Content Placeholder 4" descr="bill_school_house_rock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48400" y="1524000"/>
            <a:ext cx="2438400" cy="4191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1328"/>
            <a:ext cx="4648200" cy="4525963"/>
          </a:xfrm>
        </p:spPr>
        <p:txBody>
          <a:bodyPr/>
          <a:lstStyle/>
          <a:p>
            <a:r>
              <a:rPr lang="en-US" dirty="0" smtClean="0"/>
              <a:t>Only a member of Congress can </a:t>
            </a:r>
            <a:r>
              <a:rPr lang="en-US" b="1" u="sng" dirty="0" smtClean="0"/>
              <a:t>introduce</a:t>
            </a:r>
            <a:r>
              <a:rPr lang="en-US" dirty="0" smtClean="0"/>
              <a:t> a bill.</a:t>
            </a:r>
          </a:p>
          <a:p>
            <a:r>
              <a:rPr lang="en-US" dirty="0" smtClean="0"/>
              <a:t>They are placed in the </a:t>
            </a:r>
            <a:r>
              <a:rPr lang="en-US" b="1" u="sng" dirty="0" smtClean="0"/>
              <a:t>hopper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Marked based on where they were introduced:  HR or S.</a:t>
            </a:r>
          </a:p>
          <a:p>
            <a:r>
              <a:rPr lang="en-US" dirty="0" smtClean="0"/>
              <a:t>And then given a #.</a:t>
            </a:r>
          </a:p>
          <a:p>
            <a:r>
              <a:rPr lang="en-US" dirty="0" smtClean="0"/>
              <a:t>Ex.  S.1805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Bills</a:t>
            </a:r>
            <a:endParaRPr lang="en-US" dirty="0"/>
          </a:p>
        </p:txBody>
      </p:sp>
      <p:pic>
        <p:nvPicPr>
          <p:cNvPr id="19458" name="Picture 2" descr="http://apgovernment2010.yolasite.com/resources/con-bill-4-ho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143000"/>
            <a:ext cx="33909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51480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16 permanent </a:t>
            </a:r>
            <a:r>
              <a:rPr lang="en-US" b="1" u="sng" dirty="0" smtClean="0"/>
              <a:t>standing</a:t>
            </a:r>
            <a:r>
              <a:rPr lang="en-US" dirty="0" smtClean="0"/>
              <a:t> committees in the Senate.</a:t>
            </a:r>
          </a:p>
          <a:p>
            <a:r>
              <a:rPr lang="en-US" dirty="0" smtClean="0"/>
              <a:t>20 permanent standing committees in the House.</a:t>
            </a:r>
          </a:p>
          <a:p>
            <a:r>
              <a:rPr lang="en-US" dirty="0" smtClean="0"/>
              <a:t>Each standing committee deals with a  </a:t>
            </a:r>
            <a:r>
              <a:rPr lang="en-US" b="1" u="sng" dirty="0" smtClean="0"/>
              <a:t>specific</a:t>
            </a:r>
            <a:r>
              <a:rPr lang="en-US" dirty="0" smtClean="0"/>
              <a:t> area, like banking or education.</a:t>
            </a:r>
          </a:p>
          <a:p>
            <a:r>
              <a:rPr lang="en-US" dirty="0" smtClean="0"/>
              <a:t>The committee decides whether to </a:t>
            </a:r>
            <a:r>
              <a:rPr lang="en-US" b="1" u="sng" dirty="0" smtClean="0"/>
              <a:t>recommend</a:t>
            </a:r>
            <a:r>
              <a:rPr lang="en-US" dirty="0" smtClean="0"/>
              <a:t> that the House or Senate vote on the bill.</a:t>
            </a:r>
          </a:p>
          <a:p>
            <a:r>
              <a:rPr lang="en-US" dirty="0" smtClean="0"/>
              <a:t>If the committee does not recommend it, it </a:t>
            </a:r>
            <a:r>
              <a:rPr lang="en-US" b="1" u="sng" dirty="0" smtClean="0"/>
              <a:t>dies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pic>
        <p:nvPicPr>
          <p:cNvPr id="5" name="Content Placeholder 4" descr="standing-committe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4038600" cy="4038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Committees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/>
              <a:t>Select</a:t>
            </a:r>
            <a:r>
              <a:rPr lang="en-US" dirty="0" smtClean="0"/>
              <a:t> committees</a:t>
            </a:r>
          </a:p>
          <a:p>
            <a:pPr lvl="1"/>
            <a:r>
              <a:rPr lang="en-US" dirty="0" smtClean="0"/>
              <a:t>Formed to deal with a problem not covered in a standing committee.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smtClean="0"/>
              <a:t>Joint</a:t>
            </a:r>
            <a:r>
              <a:rPr lang="en-US" dirty="0" smtClean="0"/>
              <a:t> committees</a:t>
            </a:r>
          </a:p>
          <a:p>
            <a:pPr lvl="1"/>
            <a:r>
              <a:rPr lang="en-US" dirty="0" smtClean="0"/>
              <a:t>Made up of both members of the House of Representatives and Senate.</a:t>
            </a:r>
          </a:p>
          <a:p>
            <a:pPr lvl="1"/>
            <a:r>
              <a:rPr lang="en-US" dirty="0" smtClean="0"/>
              <a:t>Usually select committees, formed to conduct </a:t>
            </a:r>
            <a:r>
              <a:rPr lang="en-US" b="1" u="sng" dirty="0" smtClean="0"/>
              <a:t>investigations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and Joint Committees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the two houses cannot agree on a bill, a </a:t>
            </a:r>
            <a:r>
              <a:rPr lang="en-US" b="1" u="sng" dirty="0" smtClean="0"/>
              <a:t>conference</a:t>
            </a:r>
            <a:r>
              <a:rPr lang="en-US" dirty="0" smtClean="0"/>
              <a:t> committee is formed.</a:t>
            </a:r>
          </a:p>
          <a:p>
            <a:r>
              <a:rPr lang="en-US" dirty="0" smtClean="0"/>
              <a:t>It is also a joint committee.</a:t>
            </a:r>
          </a:p>
          <a:p>
            <a:r>
              <a:rPr lang="en-US" dirty="0" smtClean="0"/>
              <a:t>Tries to settle </a:t>
            </a:r>
            <a:r>
              <a:rPr lang="en-US" b="1" u="sng" dirty="0" smtClean="0"/>
              <a:t>differences</a:t>
            </a:r>
            <a:r>
              <a:rPr lang="en-US" dirty="0" smtClean="0"/>
              <a:t> on a bill.</a:t>
            </a:r>
            <a:endParaRPr lang="en-US" dirty="0"/>
          </a:p>
        </p:txBody>
      </p:sp>
      <p:pic>
        <p:nvPicPr>
          <p:cNvPr id="5" name="Content Placeholder 4" descr="farmconferenc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91000" y="1600200"/>
            <a:ext cx="4648200" cy="3810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Committees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resident%20obam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4038600" cy="46482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After a bill passes by a majority in </a:t>
            </a:r>
            <a:r>
              <a:rPr lang="en-US" b="1" u="sng" dirty="0" smtClean="0"/>
              <a:t>both houses</a:t>
            </a:r>
            <a:r>
              <a:rPr lang="en-US" dirty="0" smtClean="0"/>
              <a:t> of Congress…it goes to the president.</a:t>
            </a:r>
          </a:p>
          <a:p>
            <a:r>
              <a:rPr lang="en-US" dirty="0" smtClean="0"/>
              <a:t>He </a:t>
            </a:r>
            <a:r>
              <a:rPr lang="en-US" dirty="0" smtClean="0"/>
              <a:t>can sign </a:t>
            </a:r>
            <a:r>
              <a:rPr lang="en-US" dirty="0" smtClean="0"/>
              <a:t>it, veto it or pocket veto it.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President?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81328"/>
            <a:ext cx="5638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Signature on a bill = becomes a law.</a:t>
            </a:r>
          </a:p>
          <a:p>
            <a:r>
              <a:rPr lang="en-US" b="1" u="sng" dirty="0" smtClean="0"/>
              <a:t>Veto</a:t>
            </a:r>
            <a:r>
              <a:rPr lang="en-US" dirty="0" smtClean="0"/>
              <a:t> (rejects) = sends back to Congress.</a:t>
            </a:r>
          </a:p>
          <a:p>
            <a:r>
              <a:rPr lang="en-US" dirty="0" smtClean="0"/>
              <a:t>Congress can override with a </a:t>
            </a:r>
            <a:r>
              <a:rPr lang="en-US" b="1" u="sng" dirty="0" smtClean="0"/>
              <a:t>2/3rds</a:t>
            </a:r>
            <a:r>
              <a:rPr lang="en-US" dirty="0" smtClean="0"/>
              <a:t> vote.</a:t>
            </a:r>
          </a:p>
          <a:p>
            <a:r>
              <a:rPr lang="en-US" b="1" u="sng" dirty="0" smtClean="0"/>
              <a:t>Pocket veto</a:t>
            </a:r>
            <a:r>
              <a:rPr lang="en-US" dirty="0" smtClean="0"/>
              <a:t> = holding a bill for ten days, during which Congress ends its session.</a:t>
            </a:r>
          </a:p>
          <a:p>
            <a:pPr lvl="1"/>
            <a:r>
              <a:rPr lang="en-US" dirty="0" smtClean="0"/>
              <a:t>The bill will </a:t>
            </a:r>
            <a:r>
              <a:rPr lang="en-US" b="1" u="sng" dirty="0" smtClean="0"/>
              <a:t>not</a:t>
            </a:r>
            <a:r>
              <a:rPr lang="en-US" dirty="0" smtClean="0"/>
              <a:t> become a law.</a:t>
            </a:r>
          </a:p>
          <a:p>
            <a:r>
              <a:rPr lang="en-US" dirty="0" smtClean="0"/>
              <a:t>Why might the President choose to pocket veto a bill instead of just vetoing it?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President’s Role</a:t>
            </a:r>
            <a:endParaRPr lang="en-US" dirty="0"/>
          </a:p>
        </p:txBody>
      </p:sp>
      <p:pic>
        <p:nvPicPr>
          <p:cNvPr id="18434" name="Picture 2" descr="http://img.tfd.com/wn/8A/5F913-ve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5240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4876800"/>
            <a:ext cx="8229600" cy="1981200"/>
          </a:xfrm>
        </p:spPr>
        <p:txBody>
          <a:bodyPr/>
          <a:lstStyle/>
          <a:p>
            <a:r>
              <a:rPr lang="en-US" dirty="0" smtClean="0"/>
              <a:t>See page 227.</a:t>
            </a:r>
          </a:p>
          <a:p>
            <a:r>
              <a:rPr lang="en-US" dirty="0" smtClean="0"/>
              <a:t>Why do you think there are so many steps?</a:t>
            </a:r>
          </a:p>
          <a:p>
            <a:r>
              <a:rPr lang="en-US" dirty="0" smtClean="0"/>
              <a:t>The Framers wanted bills </a:t>
            </a:r>
            <a:r>
              <a:rPr lang="en-US" b="1" u="sng" dirty="0" smtClean="0"/>
              <a:t>studied with care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How a Bill Becomes a Law</a:t>
            </a:r>
            <a:endParaRPr lang="en-US" dirty="0"/>
          </a:p>
        </p:txBody>
      </p:sp>
      <p:pic>
        <p:nvPicPr>
          <p:cNvPr id="1026" name="Picture 2" descr="http://www.indecisionforever.com/files/2010/06/howlawsm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1"/>
            <a:ext cx="8458200" cy="1829761"/>
          </a:xfrm>
        </p:spPr>
        <p:txBody>
          <a:bodyPr/>
          <a:lstStyle/>
          <a:p>
            <a:r>
              <a:rPr lang="en-US" dirty="0" smtClean="0"/>
              <a:t>Following a Bill in Congress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</a:p>
          <a:p>
            <a:r>
              <a:rPr lang="en-US" dirty="0" smtClean="0"/>
              <a:t>Section 4</a:t>
            </a:r>
            <a:endParaRPr lang="en-US" dirty="0"/>
          </a:p>
        </p:txBody>
      </p:sp>
      <p:pic>
        <p:nvPicPr>
          <p:cNvPr id="47108" name="Picture 4" descr="Image:Capitol Building Full Vie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28600"/>
            <a:ext cx="5334000" cy="228695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committee recommends a bill be heard by the House or Senate it’s called </a:t>
            </a:r>
            <a:r>
              <a:rPr lang="en-US" b="1" u="sng" dirty="0" smtClean="0"/>
              <a:t>reporting</a:t>
            </a:r>
            <a:r>
              <a:rPr lang="en-US" dirty="0" smtClean="0"/>
              <a:t> a bill.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House</a:t>
            </a:r>
            <a:r>
              <a:rPr lang="en-US" dirty="0" smtClean="0"/>
              <a:t> has time limits on debates.</a:t>
            </a:r>
          </a:p>
          <a:p>
            <a:r>
              <a:rPr lang="en-US" dirty="0" smtClean="0"/>
              <a:t>However, the </a:t>
            </a:r>
            <a:r>
              <a:rPr lang="en-US" b="1" u="sng" dirty="0" smtClean="0"/>
              <a:t>Senate</a:t>
            </a:r>
            <a:r>
              <a:rPr lang="en-US" dirty="0" smtClean="0"/>
              <a:t> does not.</a:t>
            </a:r>
          </a:p>
          <a:p>
            <a:r>
              <a:rPr lang="en-US" dirty="0" smtClean="0"/>
              <a:t>This can lead to a filibuster – the use of </a:t>
            </a:r>
            <a:r>
              <a:rPr lang="en-US" b="1" u="sng" dirty="0" smtClean="0"/>
              <a:t>long speeches</a:t>
            </a:r>
            <a:r>
              <a:rPr lang="en-US" dirty="0" smtClean="0"/>
              <a:t> to prevent a vote on a bill.</a:t>
            </a:r>
          </a:p>
          <a:p>
            <a:r>
              <a:rPr lang="en-US" dirty="0" smtClean="0"/>
              <a:t>If a party wants to block a bill from being passed, they will often start a </a:t>
            </a:r>
            <a:r>
              <a:rPr lang="en-US" b="1" u="sng" dirty="0" smtClean="0"/>
              <a:t>filibuster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a Bill	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800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important job of Congress is to </a:t>
            </a:r>
            <a:r>
              <a:rPr lang="en-US" b="1" u="sng" dirty="0" smtClean="0"/>
              <a:t>make laws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Congressmen must </a:t>
            </a:r>
            <a:r>
              <a:rPr lang="en-US" b="1" u="sng" dirty="0" smtClean="0"/>
              <a:t>balance</a:t>
            </a:r>
            <a:r>
              <a:rPr lang="en-US" dirty="0" smtClean="0"/>
              <a:t> the needs of different groups of people.</a:t>
            </a:r>
          </a:p>
          <a:p>
            <a:r>
              <a:rPr lang="en-US" dirty="0" smtClean="0"/>
              <a:t>Local versus national needs</a:t>
            </a:r>
          </a:p>
          <a:p>
            <a:pPr lvl="1"/>
            <a:r>
              <a:rPr lang="en-US" dirty="0" smtClean="0"/>
              <a:t>Congressmen/women represent their </a:t>
            </a:r>
            <a:r>
              <a:rPr lang="en-US" b="1" u="sng" dirty="0" smtClean="0"/>
              <a:t>constituents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Congressmen/women also represent the whole </a:t>
            </a:r>
            <a:r>
              <a:rPr lang="en-US" b="1" u="sng" dirty="0" smtClean="0"/>
              <a:t>nation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Sometimes the needs of the two come into conflict with one another.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Responsibilities of Lawmaking</a:t>
            </a:r>
            <a:endParaRPr lang="en-US" dirty="0"/>
          </a:p>
        </p:txBody>
      </p:sp>
      <p:pic>
        <p:nvPicPr>
          <p:cNvPr id="46082" name="Picture 2" descr="http://www.medicalscale1.com/wp-content/uploads/2011/02/balance-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333750" cy="395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filibuster is started by one party, the other party will want to stop it.</a:t>
            </a:r>
          </a:p>
          <a:p>
            <a:r>
              <a:rPr lang="en-US" dirty="0" smtClean="0"/>
              <a:t>The opposing party may call for cloture – agreement to </a:t>
            </a:r>
            <a:r>
              <a:rPr lang="en-US" b="1" u="sng" dirty="0" smtClean="0"/>
              <a:t>end the debate</a:t>
            </a:r>
            <a:r>
              <a:rPr lang="en-US" dirty="0" smtClean="0"/>
              <a:t> on a bill.</a:t>
            </a:r>
          </a:p>
          <a:p>
            <a:r>
              <a:rPr lang="en-US" b="1" u="sng" dirty="0" smtClean="0"/>
              <a:t>Cloture</a:t>
            </a:r>
            <a:r>
              <a:rPr lang="en-US" dirty="0" smtClean="0"/>
              <a:t> requires </a:t>
            </a:r>
            <a:r>
              <a:rPr lang="en-US" b="1" u="sng" dirty="0" smtClean="0"/>
              <a:t>3/5ths</a:t>
            </a:r>
            <a:r>
              <a:rPr lang="en-US" dirty="0" smtClean="0"/>
              <a:t> </a:t>
            </a:r>
            <a:r>
              <a:rPr lang="en-US" dirty="0" smtClean="0"/>
              <a:t>vote.</a:t>
            </a:r>
          </a:p>
          <a:p>
            <a:r>
              <a:rPr lang="en-US" dirty="0" smtClean="0"/>
              <a:t>If there are not enough votes, the filibuster can continue.</a:t>
            </a:r>
          </a:p>
          <a:p>
            <a:r>
              <a:rPr lang="en-US" dirty="0" smtClean="0"/>
              <a:t>If the filibuster can’t be stopped, the </a:t>
            </a:r>
            <a:r>
              <a:rPr lang="en-US" b="1" u="sng" dirty="0" smtClean="0"/>
              <a:t>Senate</a:t>
            </a:r>
            <a:r>
              <a:rPr lang="en-US" dirty="0" smtClean="0"/>
              <a:t> can’t vote on the bill.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Cloture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bill doesn’t make it into a law, sometimes it just needs to be </a:t>
            </a:r>
            <a:r>
              <a:rPr lang="en-US" b="1" u="sng" dirty="0" smtClean="0"/>
              <a:t>changed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b="1" u="sng" dirty="0" smtClean="0"/>
              <a:t>compromise bill</a:t>
            </a:r>
            <a:r>
              <a:rPr lang="en-US" dirty="0" smtClean="0"/>
              <a:t> is what results from that change.</a:t>
            </a:r>
          </a:p>
          <a:p>
            <a:r>
              <a:rPr lang="en-US" dirty="0" smtClean="0"/>
              <a:t>A compromise bill is often needed to get a </a:t>
            </a:r>
            <a:r>
              <a:rPr lang="en-US" b="1" u="sng" dirty="0" smtClean="0"/>
              <a:t>majority</a:t>
            </a:r>
            <a:r>
              <a:rPr lang="en-US" dirty="0" smtClean="0"/>
              <a:t> vote or the President’s signature.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Bills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8"/>
            <a:ext cx="4953000" cy="4525963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Political</a:t>
            </a:r>
            <a:r>
              <a:rPr lang="en-US" dirty="0" smtClean="0"/>
              <a:t> party they belong to</a:t>
            </a:r>
          </a:p>
          <a:p>
            <a:pPr lvl="1"/>
            <a:r>
              <a:rPr lang="en-US" dirty="0" smtClean="0"/>
              <a:t>Democratic</a:t>
            </a:r>
          </a:p>
          <a:p>
            <a:pPr lvl="1"/>
            <a:r>
              <a:rPr lang="en-US" dirty="0" smtClean="0"/>
              <a:t>Republican</a:t>
            </a:r>
          </a:p>
          <a:p>
            <a:r>
              <a:rPr lang="en-US" dirty="0" smtClean="0"/>
              <a:t>Pressure to support the party’s position on issues before Congress.</a:t>
            </a:r>
          </a:p>
          <a:p>
            <a:r>
              <a:rPr lang="en-US" dirty="0" smtClean="0"/>
              <a:t>In event of a </a:t>
            </a:r>
            <a:r>
              <a:rPr lang="en-US" b="1" u="sng" dirty="0" smtClean="0"/>
              <a:t>conflict</a:t>
            </a:r>
            <a:r>
              <a:rPr lang="en-US" dirty="0" smtClean="0"/>
              <a:t>, who should he/she side with constituents, nation, party, etc?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Responsibilities of Lawmaking</a:t>
            </a:r>
            <a:endParaRPr lang="en-US" dirty="0"/>
          </a:p>
        </p:txBody>
      </p:sp>
      <p:pic>
        <p:nvPicPr>
          <p:cNvPr id="7" name="Content Placeholder 6" descr="Republican_vs_Democrat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34000" y="1600200"/>
            <a:ext cx="38100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257800" cy="4919472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Interest</a:t>
            </a:r>
            <a:r>
              <a:rPr lang="en-US" dirty="0" smtClean="0"/>
              <a:t> Groups</a:t>
            </a:r>
          </a:p>
          <a:p>
            <a:pPr lvl="1"/>
            <a:r>
              <a:rPr lang="en-US" dirty="0" smtClean="0"/>
              <a:t>Groups of people who work together for similar interests or goals.</a:t>
            </a:r>
          </a:p>
          <a:p>
            <a:pPr lvl="1"/>
            <a:r>
              <a:rPr lang="en-US" dirty="0" smtClean="0"/>
              <a:t>Can supply </a:t>
            </a:r>
            <a:r>
              <a:rPr lang="en-US" b="1" u="sng" dirty="0" smtClean="0"/>
              <a:t>votes</a:t>
            </a:r>
            <a:r>
              <a:rPr lang="en-US" dirty="0" smtClean="0"/>
              <a:t> and </a:t>
            </a:r>
            <a:r>
              <a:rPr lang="en-US" b="1" u="sng" dirty="0" smtClean="0"/>
              <a:t>money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Example: American Medical Association</a:t>
            </a:r>
          </a:p>
          <a:p>
            <a:pPr lvl="1"/>
            <a:r>
              <a:rPr lang="en-US" dirty="0" smtClean="0"/>
              <a:t>Work to convince senators and representatives to support bills that help their members and oppose bills that hurt members.</a:t>
            </a:r>
          </a:p>
          <a:p>
            <a:pPr lvl="1"/>
            <a:r>
              <a:rPr lang="en-US" dirty="0" smtClean="0"/>
              <a:t>Done through </a:t>
            </a:r>
            <a:r>
              <a:rPr lang="en-US" b="1" u="sng" dirty="0" smtClean="0"/>
              <a:t>lobbyists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People who represent interest groups.</a:t>
            </a:r>
          </a:p>
          <a:p>
            <a:pPr lvl="1"/>
            <a:r>
              <a:rPr lang="en-US" dirty="0" smtClean="0"/>
              <a:t>If Congressman supports the goals of a group, the group will push its members to vote for him/her.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Responsibilities of Lawmaking</a:t>
            </a:r>
            <a:endParaRPr lang="en-US" dirty="0"/>
          </a:p>
        </p:txBody>
      </p:sp>
      <p:pic>
        <p:nvPicPr>
          <p:cNvPr id="43010" name="Picture 2" descr="http://www.twyman-whitney.com/americancitizen/graphics/intgroup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0225" y="1295400"/>
            <a:ext cx="3533775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Factors in Decision Making</a:t>
            </a:r>
          </a:p>
          <a:p>
            <a:pPr lvl="1"/>
            <a:r>
              <a:rPr lang="en-US" dirty="0" smtClean="0"/>
              <a:t>Must </a:t>
            </a:r>
            <a:r>
              <a:rPr lang="en-US" b="1" u="sng" dirty="0" smtClean="0"/>
              <a:t>weigh</a:t>
            </a:r>
            <a:r>
              <a:rPr lang="en-US" dirty="0" smtClean="0"/>
              <a:t> the information that is a conflict between all involved.</a:t>
            </a:r>
          </a:p>
          <a:p>
            <a:pPr lvl="1"/>
            <a:r>
              <a:rPr lang="en-US" dirty="0" smtClean="0"/>
              <a:t>What will the result of the bill do in the long run?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Servants of the People</a:t>
            </a:r>
          </a:p>
          <a:p>
            <a:pPr lvl="1"/>
            <a:r>
              <a:rPr lang="en-US" dirty="0" smtClean="0"/>
              <a:t>Gives information and help to constituents who have </a:t>
            </a:r>
            <a:r>
              <a:rPr lang="en-US" b="1" u="sng" dirty="0" smtClean="0"/>
              <a:t>special problems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Why is this role particularly important?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Responsibilities of Lawmaking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Congress members have a lot of information to learn about issues they must vote on.</a:t>
            </a:r>
          </a:p>
          <a:p>
            <a:r>
              <a:rPr lang="en-US" dirty="0" smtClean="0"/>
              <a:t>Lots of </a:t>
            </a:r>
            <a:r>
              <a:rPr lang="en-US" b="1" u="sng" dirty="0" smtClean="0"/>
              <a:t>meetings</a:t>
            </a:r>
            <a:r>
              <a:rPr lang="en-US" dirty="0" smtClean="0"/>
              <a:t>!</a:t>
            </a:r>
          </a:p>
          <a:p>
            <a:r>
              <a:rPr lang="en-US" dirty="0" smtClean="0"/>
              <a:t>Also have to help </a:t>
            </a:r>
            <a:r>
              <a:rPr lang="en-US" b="1" u="sng" dirty="0" smtClean="0"/>
              <a:t>constituents</a:t>
            </a:r>
            <a:r>
              <a:rPr lang="en-US" dirty="0" smtClean="0"/>
              <a:t> and discuss </a:t>
            </a:r>
            <a:r>
              <a:rPr lang="en-US" b="1" u="sng" dirty="0" smtClean="0"/>
              <a:t>bills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Receive a lot of help from assistants and case workers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 of Congress at Work</a:t>
            </a:r>
            <a:endParaRPr lang="en-US" dirty="0"/>
          </a:p>
        </p:txBody>
      </p:sp>
      <p:pic>
        <p:nvPicPr>
          <p:cNvPr id="7" name="Content Placeholder 6" descr="congres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36576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 per state</a:t>
            </a:r>
          </a:p>
          <a:p>
            <a:r>
              <a:rPr lang="en-US" dirty="0" smtClean="0"/>
              <a:t>Focus on interests of the whole state.</a:t>
            </a:r>
          </a:p>
          <a:p>
            <a:r>
              <a:rPr lang="en-US" b="1" u="sng" dirty="0" smtClean="0"/>
              <a:t>6</a:t>
            </a:r>
            <a:r>
              <a:rPr lang="en-US" dirty="0" smtClean="0"/>
              <a:t> year terms</a:t>
            </a:r>
          </a:p>
          <a:p>
            <a:r>
              <a:rPr lang="en-US" dirty="0" smtClean="0"/>
              <a:t>1/3 elected every two years, to keep experienced people in the Senate and help it be </a:t>
            </a:r>
            <a:r>
              <a:rPr lang="en-US" b="1" u="sng" dirty="0" smtClean="0"/>
              <a:t>stable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Content Placeholder 4" descr="ussenat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2819" y="1524000"/>
            <a:ext cx="4114800" cy="4343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ouse_large_seal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3962399" cy="45720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19600" y="1481328"/>
            <a:ext cx="441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Based on </a:t>
            </a:r>
            <a:r>
              <a:rPr lang="en-US" b="1" u="sng" dirty="0" smtClean="0"/>
              <a:t>population</a:t>
            </a:r>
            <a:r>
              <a:rPr lang="en-US" dirty="0" smtClean="0"/>
              <a:t> from census data.</a:t>
            </a:r>
          </a:p>
          <a:p>
            <a:r>
              <a:rPr lang="en-US" dirty="0" smtClean="0"/>
              <a:t>435 seats total</a:t>
            </a:r>
          </a:p>
          <a:p>
            <a:r>
              <a:rPr lang="en-US" dirty="0" smtClean="0"/>
              <a:t>Represented area in a state called a </a:t>
            </a:r>
            <a:r>
              <a:rPr lang="en-US" b="1" u="sng" dirty="0" smtClean="0"/>
              <a:t>congressional</a:t>
            </a:r>
            <a:r>
              <a:rPr lang="en-US" dirty="0" smtClean="0"/>
              <a:t> district-one district for each rep. with same population in each.</a:t>
            </a:r>
          </a:p>
          <a:p>
            <a:r>
              <a:rPr lang="en-US" b="1" u="sng" dirty="0" smtClean="0"/>
              <a:t>2</a:t>
            </a:r>
            <a:r>
              <a:rPr lang="en-US" dirty="0" smtClean="0"/>
              <a:t> year terms</a:t>
            </a:r>
          </a:p>
          <a:p>
            <a:r>
              <a:rPr lang="en-US" dirty="0" smtClean="0"/>
              <a:t>Minimum # of reps – </a:t>
            </a:r>
            <a:r>
              <a:rPr lang="en-US" b="1" u="sng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KY has </a:t>
            </a:r>
            <a:r>
              <a:rPr lang="en-US" b="1" u="sng" dirty="0" smtClean="0"/>
              <a:t>6</a:t>
            </a:r>
            <a:endParaRPr lang="en-US" b="1" u="sn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885</TotalTime>
  <Words>1532</Words>
  <Application>Microsoft Office PowerPoint</Application>
  <PresentationFormat>On-screen Show (4:3)</PresentationFormat>
  <Paragraphs>210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The Legislative Branch</vt:lpstr>
      <vt:lpstr>The Members of Congress</vt:lpstr>
      <vt:lpstr>The Responsibilities of Lawmaking</vt:lpstr>
      <vt:lpstr>The Responsibilities of Lawmaking</vt:lpstr>
      <vt:lpstr>The Responsibilities of Lawmaking</vt:lpstr>
      <vt:lpstr>The Responsibilities of Lawmaking</vt:lpstr>
      <vt:lpstr>Members of Congress at Work</vt:lpstr>
      <vt:lpstr>Senators</vt:lpstr>
      <vt:lpstr>Representatives</vt:lpstr>
      <vt:lpstr>Requirements, Salary, Benefits</vt:lpstr>
      <vt:lpstr>The Powers of Congress</vt:lpstr>
      <vt:lpstr>Powers Given to Congress</vt:lpstr>
      <vt:lpstr>Powers</vt:lpstr>
      <vt:lpstr>Powers</vt:lpstr>
      <vt:lpstr>Limits on the Powers of Congress </vt:lpstr>
      <vt:lpstr>How Congress is Organized</vt:lpstr>
      <vt:lpstr>Congress Organizes!</vt:lpstr>
      <vt:lpstr>Leadership in Congress</vt:lpstr>
      <vt:lpstr> Leadership in the 112th Congress</vt:lpstr>
      <vt:lpstr>Committees</vt:lpstr>
      <vt:lpstr>Introducing Bills</vt:lpstr>
      <vt:lpstr>Standing Committees</vt:lpstr>
      <vt:lpstr>Select and Joint Committees</vt:lpstr>
      <vt:lpstr>Conference Committees</vt:lpstr>
      <vt:lpstr>What about the President?</vt:lpstr>
      <vt:lpstr>President’s Role</vt:lpstr>
      <vt:lpstr>How a Bill Becomes a Law</vt:lpstr>
      <vt:lpstr>Following a Bill in Congress</vt:lpstr>
      <vt:lpstr>Stopping a Bill </vt:lpstr>
      <vt:lpstr>Cloture</vt:lpstr>
      <vt:lpstr>Compromise Bills</vt:lpstr>
    </vt:vector>
  </TitlesOfParts>
  <Company>Madison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Legislative Branch</dc:title>
  <dc:creator>sarah harrison</dc:creator>
  <cp:lastModifiedBy>Bethany</cp:lastModifiedBy>
  <cp:revision>64</cp:revision>
  <dcterms:created xsi:type="dcterms:W3CDTF">2009-09-26T16:17:42Z</dcterms:created>
  <dcterms:modified xsi:type="dcterms:W3CDTF">2011-09-29T22:44:44Z</dcterms:modified>
</cp:coreProperties>
</file>