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4" d="100"/>
          <a:sy n="74" d="100"/>
        </p:scale>
        <p:origin x="-1044" y="-102"/>
      </p:cViewPr>
      <p:guideLst>
        <p:guide orient="horz" pos="2160"/>
        <p:guide pos="2880"/>
      </p:guideLst>
    </p:cSldViewPr>
  </p:slideViewPr>
  <p:outlineViewPr>
    <p:cViewPr>
      <p:scale>
        <a:sx n="33" d="100"/>
        <a:sy n="33" d="100"/>
      </p:scale>
      <p:origin x="0" y="2287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B3B8B7C-C15C-48FB-8629-3F5C00BD8972}" type="datetimeFigureOut">
              <a:rPr lang="en-US" smtClean="0"/>
              <a:pPr/>
              <a:t>10/2/2011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3B8B7C-C15C-48FB-8629-3F5C00BD8972}"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3B8B7C-C15C-48FB-8629-3F5C00BD8972}"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B3B8B7C-C15C-48FB-8629-3F5C00BD8972}"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B3B8B7C-C15C-48FB-8629-3F5C00BD8972}"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3B8B7C-C15C-48FB-8629-3F5C00BD8972}"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B3B8B7C-C15C-48FB-8629-3F5C00BD8972}" type="datetimeFigureOut">
              <a:rPr lang="en-US" smtClean="0"/>
              <a:pPr/>
              <a:t>10/2/2011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B3B8B7C-C15C-48FB-8629-3F5C00BD8972}" type="datetimeFigureOut">
              <a:rPr lang="en-US" smtClean="0"/>
              <a:pPr/>
              <a:t>10/2/2011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3B8B7C-C15C-48FB-8629-3F5C00BD8972}" type="datetimeFigureOut">
              <a:rPr lang="en-US" smtClean="0"/>
              <a:pPr/>
              <a:t>10/2/2011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B3B8B7C-C15C-48FB-8629-3F5C00BD8972}"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151924-F89F-470E-926D-FFC9B3036B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B3B8B7C-C15C-48FB-8629-3F5C00BD8972}"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0151924-F89F-470E-926D-FFC9B3036B3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B3B8B7C-C15C-48FB-8629-3F5C00BD8972}" type="datetimeFigureOut">
              <a:rPr lang="en-US" smtClean="0"/>
              <a:pPr/>
              <a:t>10/2/2011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0151924-F89F-470E-926D-FFC9B3036B3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5" Type="http://schemas.openxmlformats.org/officeDocument/2006/relationships/image" Target="../media/image18.jpeg"/><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17.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1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jpeg"/><Relationship Id="rId1" Type="http://schemas.openxmlformats.org/officeDocument/2006/relationships/slideLayout" Target="../slideLayouts/slideLayout2.xml"/><Relationship Id="rId5" Type="http://schemas.openxmlformats.org/officeDocument/2006/relationships/image" Target="../media/image35.png"/><Relationship Id="rId4" Type="http://schemas.openxmlformats.org/officeDocument/2006/relationships/image" Target="../media/image34.png"/></Relationships>
</file>

<file path=ppt/slides/_rels/slide23.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 9 The Executive Branch</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060123" y="3810000"/>
            <a:ext cx="2857500" cy="2857500"/>
          </a:xfrm>
          <a:prstGeom prst="rect">
            <a:avLst/>
          </a:prstGeom>
        </p:spPr>
      </p:pic>
    </p:spTree>
    <p:extLst>
      <p:ext uri="{BB962C8B-B14F-4D97-AF65-F5344CB8AC3E}">
        <p14:creationId xmlns:p14="http://schemas.microsoft.com/office/powerpoint/2010/main" xmlns="" val="6621530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Roles – Legislative Leader </a:t>
            </a:r>
            <a:r>
              <a:rPr lang="en-US" dirty="0" err="1" smtClean="0"/>
              <a:t>Cont</a:t>
            </a:r>
            <a:endParaRPr lang="en-US" dirty="0"/>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xmlns="" val="0"/>
              </a:ext>
            </a:extLst>
          </a:blip>
          <a:stretch>
            <a:fillRect/>
          </a:stretch>
        </p:blipFill>
        <p:spPr>
          <a:xfrm>
            <a:off x="762000" y="1762125"/>
            <a:ext cx="3505200" cy="2336800"/>
          </a:xfrm>
        </p:spPr>
      </p:pic>
      <p:pic>
        <p:nvPicPr>
          <p:cNvPr id="8" name="Content Placeholder 7"/>
          <p:cNvPicPr>
            <a:picLocks noGrp="1" noChangeAspect="1"/>
          </p:cNvPicPr>
          <p:nvPr>
            <p:ph sz="half" idx="2"/>
          </p:nvPr>
        </p:nvPicPr>
        <p:blipFill>
          <a:blip r:embed="rId3" cstate="print">
            <a:extLst>
              <a:ext uri="{28A0092B-C50C-407E-A947-70E740481C1C}">
                <a14:useLocalDpi xmlns:a14="http://schemas.microsoft.com/office/drawing/2010/main" xmlns="" val="0"/>
              </a:ext>
            </a:extLst>
          </a:blip>
          <a:stretch>
            <a:fillRect/>
          </a:stretch>
        </p:blipFill>
        <p:spPr>
          <a:xfrm>
            <a:off x="762000" y="4171950"/>
            <a:ext cx="3499232" cy="2514600"/>
          </a:xfrm>
        </p:spPr>
      </p:pic>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932217" y="2667000"/>
            <a:ext cx="3766705" cy="2762250"/>
          </a:xfrm>
          <a:prstGeom prst="rect">
            <a:avLst/>
          </a:prstGeom>
        </p:spPr>
      </p:pic>
    </p:spTree>
    <p:extLst>
      <p:ext uri="{BB962C8B-B14F-4D97-AF65-F5344CB8AC3E}">
        <p14:creationId xmlns:p14="http://schemas.microsoft.com/office/powerpoint/2010/main" xmlns="" val="134831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 Judicial Powers</a:t>
            </a:r>
            <a:endParaRPr lang="en-US" dirty="0"/>
          </a:p>
        </p:txBody>
      </p:sp>
      <p:sp>
        <p:nvSpPr>
          <p:cNvPr id="5" name="Content Placeholder 4"/>
          <p:cNvSpPr>
            <a:spLocks noGrp="1"/>
          </p:cNvSpPr>
          <p:nvPr>
            <p:ph idx="1"/>
          </p:nvPr>
        </p:nvSpPr>
        <p:spPr/>
        <p:txBody>
          <a:bodyPr>
            <a:normAutofit/>
          </a:bodyPr>
          <a:lstStyle/>
          <a:p>
            <a:r>
              <a:rPr lang="en-US" sz="2000" dirty="0" smtClean="0"/>
              <a:t>As part of the system of checks and balances, the President chooses </a:t>
            </a:r>
            <a:r>
              <a:rPr lang="en-US" sz="2000" b="1" u="sng" dirty="0" smtClean="0"/>
              <a:t>Supreme Court</a:t>
            </a:r>
            <a:r>
              <a:rPr lang="en-US" sz="2000" dirty="0" smtClean="0"/>
              <a:t> justices and other </a:t>
            </a:r>
            <a:r>
              <a:rPr lang="en-US" sz="2000" b="1" u="sng" dirty="0" smtClean="0"/>
              <a:t>federal judges</a:t>
            </a:r>
            <a:r>
              <a:rPr lang="en-US" sz="2000" dirty="0" smtClean="0"/>
              <a:t>.  The Senate, must </a:t>
            </a:r>
            <a:r>
              <a:rPr lang="en-US" sz="2000" b="1" u="sng" dirty="0" smtClean="0"/>
              <a:t>confirm</a:t>
            </a:r>
            <a:r>
              <a:rPr lang="en-US" sz="2000" dirty="0" smtClean="0"/>
              <a:t> these appointments.</a:t>
            </a:r>
          </a:p>
          <a:p>
            <a:r>
              <a:rPr lang="en-US" sz="2000" dirty="0" smtClean="0"/>
              <a:t>The President my limit the power of the Judicial Branch by issuing a </a:t>
            </a:r>
            <a:r>
              <a:rPr lang="en-US" sz="2000" b="1" u="sng" dirty="0" smtClean="0"/>
              <a:t>commutation</a:t>
            </a:r>
            <a:r>
              <a:rPr lang="en-US" sz="2000" dirty="0"/>
              <a:t> </a:t>
            </a:r>
            <a:r>
              <a:rPr lang="en-US" sz="2000" dirty="0" smtClean="0"/>
              <a:t>on a sentence.  This reduces the punishment of an individual convicted of a crime.  They may also issue a </a:t>
            </a:r>
            <a:r>
              <a:rPr lang="en-US" sz="2000" b="1" u="sng" dirty="0" smtClean="0"/>
              <a:t>pardon</a:t>
            </a:r>
            <a:r>
              <a:rPr lang="en-US" sz="2000" dirty="0" smtClean="0"/>
              <a:t> which releases an accused from punishment. </a:t>
            </a:r>
            <a:endParaRPr lang="en-US"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8200" y="4377601"/>
            <a:ext cx="3124200" cy="2213502"/>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257799" y="4391456"/>
            <a:ext cx="3491503" cy="2199647"/>
          </a:xfrm>
          <a:prstGeom prst="rect">
            <a:avLst/>
          </a:prstGeom>
        </p:spPr>
      </p:pic>
    </p:spTree>
    <p:extLst>
      <p:ext uri="{BB962C8B-B14F-4D97-AF65-F5344CB8AC3E}">
        <p14:creationId xmlns:p14="http://schemas.microsoft.com/office/powerpoint/2010/main" xmlns="" val="1622472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85800"/>
          </a:xfrm>
        </p:spPr>
        <p:txBody>
          <a:bodyPr>
            <a:normAutofit fontScale="90000"/>
          </a:bodyPr>
          <a:lstStyle/>
          <a:p>
            <a:r>
              <a:rPr lang="en-US" dirty="0" smtClean="0"/>
              <a:t>Roles Created by Tradition</a:t>
            </a:r>
            <a:endParaRPr lang="en-US" dirty="0"/>
          </a:p>
        </p:txBody>
      </p:sp>
      <p:sp>
        <p:nvSpPr>
          <p:cNvPr id="3" name="Content Placeholder 2"/>
          <p:cNvSpPr>
            <a:spLocks noGrp="1"/>
          </p:cNvSpPr>
          <p:nvPr>
            <p:ph idx="1"/>
          </p:nvPr>
        </p:nvSpPr>
        <p:spPr>
          <a:xfrm>
            <a:off x="457200" y="914400"/>
            <a:ext cx="8229600" cy="4389120"/>
          </a:xfrm>
        </p:spPr>
        <p:txBody>
          <a:bodyPr>
            <a:normAutofit/>
          </a:bodyPr>
          <a:lstStyle/>
          <a:p>
            <a:r>
              <a:rPr lang="en-US" sz="2000" dirty="0"/>
              <a:t>Over time, the President has taken on two unofficial roles: </a:t>
            </a:r>
            <a:r>
              <a:rPr lang="en-US" sz="2000" b="1" u="sng" dirty="0"/>
              <a:t>Party Leader</a:t>
            </a:r>
            <a:r>
              <a:rPr lang="en-US" sz="2000" dirty="0"/>
              <a:t> &amp; </a:t>
            </a:r>
            <a:r>
              <a:rPr lang="en-US" sz="2000" b="1" u="sng" dirty="0"/>
              <a:t>Chief of State</a:t>
            </a:r>
            <a:endParaRPr lang="en-US" sz="2000" dirty="0"/>
          </a:p>
          <a:p>
            <a:r>
              <a:rPr lang="en-US" sz="2000" dirty="0" smtClean="0"/>
              <a:t>The President, either Democrat or Republican, is considered to be the </a:t>
            </a:r>
            <a:r>
              <a:rPr lang="en-US" sz="2000" b="1" u="sng" dirty="0" smtClean="0"/>
              <a:t>party leader</a:t>
            </a:r>
            <a:r>
              <a:rPr lang="en-US" sz="2000" dirty="0" smtClean="0"/>
              <a:t>.  They use their power and prestige to support party goals or </a:t>
            </a:r>
            <a:r>
              <a:rPr lang="en-US" sz="2000" b="1" u="sng" dirty="0" smtClean="0"/>
              <a:t>candidates</a:t>
            </a:r>
            <a:r>
              <a:rPr lang="en-US" sz="2000" dirty="0" smtClean="0"/>
              <a:t>.  The President will give </a:t>
            </a:r>
            <a:r>
              <a:rPr lang="en-US" sz="2000" b="1" u="sng" dirty="0" smtClean="0"/>
              <a:t>speeches</a:t>
            </a:r>
            <a:r>
              <a:rPr lang="en-US" sz="2000" dirty="0" smtClean="0"/>
              <a:t> and attend </a:t>
            </a:r>
            <a:r>
              <a:rPr lang="en-US" sz="2000" b="1" u="sng" dirty="0" smtClean="0"/>
              <a:t>fundraisers</a:t>
            </a:r>
            <a:r>
              <a:rPr lang="en-US" sz="2000" dirty="0" smtClean="0"/>
              <a:t> to help support members of his party who are running for office. </a:t>
            </a:r>
          </a:p>
          <a:p>
            <a:r>
              <a:rPr lang="en-US" sz="2000" dirty="0" smtClean="0"/>
              <a:t>As </a:t>
            </a:r>
            <a:r>
              <a:rPr lang="en-US" sz="2000" b="1" u="sng" dirty="0" smtClean="0"/>
              <a:t>Chief of State</a:t>
            </a:r>
            <a:r>
              <a:rPr lang="en-US" sz="2000" dirty="0" smtClean="0"/>
              <a:t> the President is expected to speak for all Americans.  He will award </a:t>
            </a:r>
            <a:r>
              <a:rPr lang="en-US" sz="2000" b="1" u="sng" dirty="0" smtClean="0"/>
              <a:t>medals</a:t>
            </a:r>
            <a:r>
              <a:rPr lang="en-US" sz="2000" dirty="0" smtClean="0"/>
              <a:t> to citizens and greet visiting </a:t>
            </a:r>
            <a:r>
              <a:rPr lang="en-US" sz="2000" b="1" u="sng" dirty="0" smtClean="0"/>
              <a:t>leaders</a:t>
            </a:r>
            <a:r>
              <a:rPr lang="en-US" sz="2000" dirty="0" smtClean="0"/>
              <a:t>.</a:t>
            </a: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3962400"/>
            <a:ext cx="2819401" cy="2039367"/>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724400" y="4824073"/>
            <a:ext cx="2664533" cy="203392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981200" y="5105400"/>
            <a:ext cx="2857500" cy="1990725"/>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7162800" y="4000500"/>
            <a:ext cx="1981200" cy="2857500"/>
          </a:xfrm>
          <a:prstGeom prst="rect">
            <a:avLst/>
          </a:prstGeom>
        </p:spPr>
      </p:pic>
    </p:spTree>
    <p:extLst>
      <p:ext uri="{BB962C8B-B14F-4D97-AF65-F5344CB8AC3E}">
        <p14:creationId xmlns:p14="http://schemas.microsoft.com/office/powerpoint/2010/main" xmlns="" val="1096520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fade">
                                      <p:cBhvr>
                                        <p:cTn id="29" dur="1000"/>
                                        <p:tgtEl>
                                          <p:spTgt spid="4"/>
                                        </p:tgtEl>
                                      </p:cBhvr>
                                    </p:animEffect>
                                    <p:anim calcmode="lin" valueType="num">
                                      <p:cBhvr>
                                        <p:cTn id="30" dur="1000" fill="hold"/>
                                        <p:tgtEl>
                                          <p:spTgt spid="4"/>
                                        </p:tgtEl>
                                        <p:attrNameLst>
                                          <p:attrName>ppt_x</p:attrName>
                                        </p:attrNameLst>
                                      </p:cBhvr>
                                      <p:tavLst>
                                        <p:tav tm="0">
                                          <p:val>
                                            <p:strVal val="#ppt_x"/>
                                          </p:val>
                                        </p:tav>
                                        <p:tav tm="100000">
                                          <p:val>
                                            <p:strVal val="#ppt_x"/>
                                          </p:val>
                                        </p:tav>
                                      </p:tavLst>
                                    </p:anim>
                                    <p:anim calcmode="lin" valueType="num">
                                      <p:cBhvr>
                                        <p:cTn id="3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1" presetClass="entr" presetSubtype="1" fill="hold" nodeType="click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wheel(1)">
                                      <p:cBhvr>
                                        <p:cTn id="3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Section Two</a:t>
            </a:r>
            <a:endParaRPr lang="en-US" dirty="0"/>
          </a:p>
        </p:txBody>
      </p:sp>
      <p:sp>
        <p:nvSpPr>
          <p:cNvPr id="5" name="Text Placeholder 4"/>
          <p:cNvSpPr>
            <a:spLocks noGrp="1"/>
          </p:cNvSpPr>
          <p:nvPr>
            <p:ph type="body" idx="1"/>
          </p:nvPr>
        </p:nvSpPr>
        <p:spPr/>
        <p:txBody>
          <a:bodyPr/>
          <a:lstStyle/>
          <a:p>
            <a:r>
              <a:rPr lang="en-US" dirty="0" smtClean="0"/>
              <a:t>The Organization of the Executive Branch</a:t>
            </a:r>
            <a:endParaRPr lang="en-US" dirty="0"/>
          </a:p>
        </p:txBody>
      </p:sp>
    </p:spTree>
    <p:extLst>
      <p:ext uri="{BB962C8B-B14F-4D97-AF65-F5344CB8AC3E}">
        <p14:creationId xmlns:p14="http://schemas.microsoft.com/office/powerpoint/2010/main" xmlns="" val="27416966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rmAutofit/>
          </a:bodyPr>
          <a:lstStyle/>
          <a:p>
            <a:r>
              <a:rPr lang="en-US" sz="2000" dirty="0" smtClean="0"/>
              <a:t>As our nation has grown, the President’s </a:t>
            </a:r>
            <a:r>
              <a:rPr lang="en-US" sz="2000" b="1" u="sng" dirty="0" smtClean="0"/>
              <a:t>duties</a:t>
            </a:r>
            <a:r>
              <a:rPr lang="en-US" sz="2000" dirty="0" smtClean="0"/>
              <a:t> have grown, too.  To fulfill their many duties, </a:t>
            </a:r>
            <a:r>
              <a:rPr lang="en-US" sz="2000" b="1" u="sng" dirty="0" smtClean="0"/>
              <a:t>Presidents</a:t>
            </a:r>
            <a:r>
              <a:rPr lang="en-US" sz="2000" dirty="0" smtClean="0"/>
              <a:t> have needed more and more help.  Today it is the </a:t>
            </a:r>
            <a:r>
              <a:rPr lang="en-US" sz="2000" b="1" u="sng" dirty="0" smtClean="0"/>
              <a:t>largest</a:t>
            </a:r>
            <a:r>
              <a:rPr lang="en-US" sz="2000" dirty="0" smtClean="0"/>
              <a:t> branch of government today.</a:t>
            </a:r>
            <a:r>
              <a:rPr lang="en-US" sz="2000" b="1" dirty="0" smtClean="0"/>
              <a:t> </a:t>
            </a:r>
          </a:p>
          <a:p>
            <a:r>
              <a:rPr lang="en-US" sz="2000" b="1" dirty="0" smtClean="0"/>
              <a:t>As it has grown, the executive branch has become a huge </a:t>
            </a:r>
            <a:r>
              <a:rPr lang="en-US" sz="2000" b="1" u="sng" dirty="0" smtClean="0"/>
              <a:t>bureaucracy</a:t>
            </a:r>
            <a:r>
              <a:rPr lang="en-US" sz="2000" b="1" dirty="0" smtClean="0"/>
              <a:t>.  </a:t>
            </a:r>
          </a:p>
          <a:p>
            <a:r>
              <a:rPr lang="en-US" sz="2000" dirty="0" smtClean="0"/>
              <a:t>To help direct the bureaucracy, the President appoints an </a:t>
            </a:r>
            <a:r>
              <a:rPr lang="en-US" sz="2000" b="1" u="sng" dirty="0" smtClean="0"/>
              <a:t>administration</a:t>
            </a:r>
            <a:r>
              <a:rPr lang="en-US" sz="2000" dirty="0" smtClean="0"/>
              <a:t>, who helps the administration in three main parts of the executive branch:</a:t>
            </a:r>
          </a:p>
          <a:p>
            <a:pPr lvl="1"/>
            <a:r>
              <a:rPr lang="en-US" sz="1300" dirty="0" smtClean="0"/>
              <a:t>  </a:t>
            </a:r>
            <a:r>
              <a:rPr lang="en-US" sz="2000" b="1" u="sng" dirty="0" smtClean="0"/>
              <a:t>Executive Office of the President</a:t>
            </a:r>
            <a:endParaRPr lang="en-US" sz="2000" b="1" dirty="0" smtClean="0"/>
          </a:p>
          <a:p>
            <a:pPr lvl="1"/>
            <a:r>
              <a:rPr lang="en-US" sz="2000" b="1" dirty="0" smtClean="0"/>
              <a:t> </a:t>
            </a:r>
            <a:r>
              <a:rPr lang="en-US" sz="2000" b="1" u="sng" dirty="0" smtClean="0"/>
              <a:t>Executive Departments</a:t>
            </a:r>
          </a:p>
          <a:p>
            <a:pPr lvl="1"/>
            <a:r>
              <a:rPr lang="en-US" sz="2000" b="1" dirty="0" smtClean="0"/>
              <a:t> </a:t>
            </a:r>
            <a:r>
              <a:rPr lang="en-US" sz="2000" b="1" u="sng" dirty="0" smtClean="0"/>
              <a:t>Independent Agencies</a:t>
            </a:r>
            <a:endParaRPr lang="en-US" sz="2000" b="1" dirty="0" smtClean="0"/>
          </a:p>
        </p:txBody>
      </p:sp>
    </p:spTree>
    <p:extLst>
      <p:ext uri="{BB962C8B-B14F-4D97-AF65-F5344CB8AC3E}">
        <p14:creationId xmlns:p14="http://schemas.microsoft.com/office/powerpoint/2010/main" xmlns="" val="151346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487" y="381000"/>
            <a:ext cx="8229600" cy="1143000"/>
          </a:xfrm>
        </p:spPr>
        <p:txBody>
          <a:bodyPr>
            <a:normAutofit fontScale="90000"/>
          </a:bodyPr>
          <a:lstStyle/>
          <a:p>
            <a:r>
              <a:rPr lang="en-US" dirty="0" smtClean="0"/>
              <a:t>The Executive Office of the President</a:t>
            </a:r>
            <a:endParaRPr lang="en-US" dirty="0"/>
          </a:p>
        </p:txBody>
      </p:sp>
      <p:sp>
        <p:nvSpPr>
          <p:cNvPr id="3" name="Content Placeholder 2"/>
          <p:cNvSpPr>
            <a:spLocks noGrp="1"/>
          </p:cNvSpPr>
          <p:nvPr>
            <p:ph idx="1"/>
          </p:nvPr>
        </p:nvSpPr>
        <p:spPr>
          <a:xfrm>
            <a:off x="471487" y="1383030"/>
            <a:ext cx="8229600" cy="4389120"/>
          </a:xfrm>
        </p:spPr>
        <p:txBody>
          <a:bodyPr>
            <a:normAutofit/>
          </a:bodyPr>
          <a:lstStyle/>
          <a:p>
            <a:r>
              <a:rPr lang="en-US" sz="2000" dirty="0" smtClean="0"/>
              <a:t>The main job of the Executive Office is not to carry out laws directly, but to </a:t>
            </a:r>
            <a:r>
              <a:rPr lang="en-US" sz="2000" b="1" u="sng" dirty="0" smtClean="0"/>
              <a:t>advise</a:t>
            </a:r>
            <a:r>
              <a:rPr lang="en-US" sz="2000" dirty="0" smtClean="0"/>
              <a:t> the President on important matters. </a:t>
            </a:r>
          </a:p>
          <a:p>
            <a:r>
              <a:rPr lang="en-US" sz="2000" dirty="0" smtClean="0"/>
              <a:t>The </a:t>
            </a:r>
            <a:r>
              <a:rPr lang="en-US" sz="2000" b="1" u="sng" dirty="0" smtClean="0"/>
              <a:t>White House Staff</a:t>
            </a:r>
            <a:r>
              <a:rPr lang="en-US" sz="2000" dirty="0"/>
              <a:t> </a:t>
            </a:r>
            <a:r>
              <a:rPr lang="en-US" sz="2000" dirty="0" smtClean="0"/>
              <a:t>includes the President’s most trusted advisers and assistants.  They give the President advice and information on </a:t>
            </a:r>
            <a:r>
              <a:rPr lang="en-US" sz="2000" b="1" u="sng" dirty="0" smtClean="0"/>
              <a:t> national security</a:t>
            </a:r>
            <a:r>
              <a:rPr lang="en-US" sz="2000" dirty="0" smtClean="0"/>
              <a:t>, </a:t>
            </a:r>
            <a:r>
              <a:rPr lang="en-US" sz="2000" b="1" u="sng" dirty="0" smtClean="0"/>
              <a:t>economy</a:t>
            </a:r>
            <a:r>
              <a:rPr lang="en-US" sz="2000" dirty="0" smtClean="0"/>
              <a:t>, and other matters.  </a:t>
            </a:r>
          </a:p>
          <a:p>
            <a:r>
              <a:rPr lang="en-US" sz="2000" dirty="0" smtClean="0"/>
              <a:t>The staff includes a </a:t>
            </a:r>
            <a:r>
              <a:rPr lang="en-US" sz="2000" b="1" u="sng" dirty="0" smtClean="0"/>
              <a:t>Chief of Staff</a:t>
            </a:r>
            <a:r>
              <a:rPr lang="en-US" sz="2000" dirty="0" smtClean="0"/>
              <a:t>, key advisers, </a:t>
            </a:r>
            <a:r>
              <a:rPr lang="en-US" sz="2000" b="1" u="sng" dirty="0" smtClean="0"/>
              <a:t>press secretaries</a:t>
            </a:r>
            <a:r>
              <a:rPr lang="en-US" sz="2000" dirty="0" smtClean="0"/>
              <a:t>, legal experts, speechwriters, and researchers.  All members of the staff are appointed or hired by the President, without the need of Senate approval.</a:t>
            </a:r>
          </a:p>
          <a:p>
            <a:pPr marL="0" indent="0">
              <a:buNone/>
            </a:pP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362450"/>
            <a:ext cx="2857500" cy="249555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48000" y="4238625"/>
            <a:ext cx="2828925" cy="2619375"/>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043309" y="4892154"/>
            <a:ext cx="3100691" cy="1943100"/>
          </a:xfrm>
          <a:prstGeom prst="rect">
            <a:avLst/>
          </a:prstGeom>
        </p:spPr>
      </p:pic>
    </p:spTree>
    <p:extLst>
      <p:ext uri="{BB962C8B-B14F-4D97-AF65-F5344CB8AC3E}">
        <p14:creationId xmlns:p14="http://schemas.microsoft.com/office/powerpoint/2010/main" xmlns="" val="29512786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dirty="0" smtClean="0"/>
              <a:t>Executive Office – Vice President</a:t>
            </a:r>
            <a:endParaRPr lang="en-US" dirty="0"/>
          </a:p>
        </p:txBody>
      </p:sp>
      <p:sp>
        <p:nvSpPr>
          <p:cNvPr id="3" name="Content Placeholder 2"/>
          <p:cNvSpPr>
            <a:spLocks noGrp="1"/>
          </p:cNvSpPr>
          <p:nvPr>
            <p:ph idx="1"/>
          </p:nvPr>
        </p:nvSpPr>
        <p:spPr>
          <a:xfrm>
            <a:off x="457200" y="1219200"/>
            <a:ext cx="8229600" cy="4389120"/>
          </a:xfrm>
        </p:spPr>
        <p:txBody>
          <a:bodyPr>
            <a:normAutofit/>
          </a:bodyPr>
          <a:lstStyle/>
          <a:p>
            <a:r>
              <a:rPr lang="en-US" sz="2000" dirty="0" smtClean="0"/>
              <a:t>The </a:t>
            </a:r>
            <a:r>
              <a:rPr lang="en-US" sz="2000" b="1" u="sng" dirty="0" smtClean="0"/>
              <a:t>Constitution</a:t>
            </a:r>
            <a:r>
              <a:rPr lang="en-US" sz="2000" dirty="0" smtClean="0"/>
              <a:t> gives the Vice President no duties other than </a:t>
            </a:r>
            <a:r>
              <a:rPr lang="en-US" sz="2000" b="1" u="sng" dirty="0" smtClean="0"/>
              <a:t>presiding</a:t>
            </a:r>
            <a:r>
              <a:rPr lang="en-US" sz="2000" dirty="0" smtClean="0"/>
              <a:t> over the Senate.  The President decides what the VP’s will do.</a:t>
            </a:r>
          </a:p>
          <a:p>
            <a:r>
              <a:rPr lang="en-US" sz="2000" dirty="0" smtClean="0"/>
              <a:t>Some may ask the VP to play an active role.  It might include heading </a:t>
            </a:r>
            <a:r>
              <a:rPr lang="en-US" sz="2000" b="1" u="sng" dirty="0" smtClean="0"/>
              <a:t>special commissions</a:t>
            </a:r>
            <a:r>
              <a:rPr lang="en-US" sz="2000" dirty="0" smtClean="0"/>
              <a:t>, visiting foreign countries, and working with </a:t>
            </a:r>
            <a:r>
              <a:rPr lang="en-US" sz="2000" b="1" u="sng" dirty="0" smtClean="0"/>
              <a:t>Congress</a:t>
            </a:r>
            <a:r>
              <a:rPr lang="en-US" sz="2000" dirty="0" smtClean="0"/>
              <a:t>.  Historically, the VP has been almost </a:t>
            </a:r>
            <a:r>
              <a:rPr lang="en-US" sz="2000" b="1" u="sng" dirty="0" smtClean="0"/>
              <a:t>invisible</a:t>
            </a:r>
            <a:r>
              <a:rPr lang="en-US" sz="2000" dirty="0" smtClean="0"/>
              <a:t>.  Because of this, some leaders have refused to run for VP.  </a:t>
            </a:r>
          </a:p>
          <a:p>
            <a:r>
              <a:rPr lang="en-US" sz="2000" dirty="0" smtClean="0"/>
              <a:t>If the President dies, though, the VP may become President.  This has occurred </a:t>
            </a:r>
            <a:r>
              <a:rPr lang="en-US" sz="2000" b="1" u="sng" dirty="0" smtClean="0"/>
              <a:t>eight</a:t>
            </a:r>
            <a:r>
              <a:rPr lang="en-US" sz="2000" dirty="0" smtClean="0"/>
              <a:t> times in our nation’s history.  The VP may also be asked to serve as “</a:t>
            </a:r>
            <a:r>
              <a:rPr lang="en-US" sz="2000" b="1" u="sng" dirty="0" smtClean="0"/>
              <a:t>acting President</a:t>
            </a:r>
            <a:r>
              <a:rPr lang="en-US" sz="2000" dirty="0" smtClean="0"/>
              <a:t>” if the President falls seriously ill.  </a:t>
            </a:r>
          </a:p>
          <a:p>
            <a:pPr marL="0" indent="0">
              <a:buNone/>
            </a:pPr>
            <a:endParaRPr lang="en-US" sz="2000"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4572000"/>
            <a:ext cx="2286000" cy="22860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978129" y="4572000"/>
            <a:ext cx="2143125" cy="2287706"/>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124200" y="4610100"/>
            <a:ext cx="2857500" cy="2247900"/>
          </a:xfrm>
          <a:prstGeom prst="rect">
            <a:avLst/>
          </a:prstGeom>
        </p:spPr>
      </p:pic>
    </p:spTree>
    <p:extLst>
      <p:ext uri="{BB962C8B-B14F-4D97-AF65-F5344CB8AC3E}">
        <p14:creationId xmlns:p14="http://schemas.microsoft.com/office/powerpoint/2010/main" xmlns="" val="3082322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Advisory Groups</a:t>
            </a:r>
            <a:endParaRPr lang="en-US" dirty="0"/>
          </a:p>
        </p:txBody>
      </p:sp>
      <p:sp>
        <p:nvSpPr>
          <p:cNvPr id="3" name="Content Placeholder 2"/>
          <p:cNvSpPr>
            <a:spLocks noGrp="1"/>
          </p:cNvSpPr>
          <p:nvPr>
            <p:ph idx="1"/>
          </p:nvPr>
        </p:nvSpPr>
        <p:spPr/>
        <p:txBody>
          <a:bodyPr>
            <a:normAutofit/>
          </a:bodyPr>
          <a:lstStyle/>
          <a:p>
            <a:r>
              <a:rPr lang="en-US" sz="2000" dirty="0" smtClean="0"/>
              <a:t>Two very important groups that help the President make decisions on </a:t>
            </a:r>
            <a:r>
              <a:rPr lang="en-US" sz="2000" b="1" u="sng" dirty="0" smtClean="0"/>
              <a:t>domestic foreign</a:t>
            </a:r>
            <a:r>
              <a:rPr lang="en-US" sz="2000" dirty="0" smtClean="0"/>
              <a:t> policy.  </a:t>
            </a:r>
          </a:p>
          <a:p>
            <a:r>
              <a:rPr lang="en-US" sz="2000" b="1" u="sng" dirty="0" smtClean="0"/>
              <a:t>Office of Management and Budget</a:t>
            </a:r>
            <a:r>
              <a:rPr lang="en-US" sz="2000" dirty="0" smtClean="0"/>
              <a:t> (OMB) decides how much the Presidents policy goals will cost.  They also prepare the </a:t>
            </a:r>
            <a:r>
              <a:rPr lang="en-US" sz="2000" b="1" u="sng" dirty="0" smtClean="0"/>
              <a:t>budget</a:t>
            </a:r>
            <a:r>
              <a:rPr lang="en-US" sz="2000" dirty="0" smtClean="0"/>
              <a:t> that is sent to Congress.</a:t>
            </a:r>
          </a:p>
          <a:p>
            <a:r>
              <a:rPr lang="en-US" sz="2000" dirty="0" smtClean="0"/>
              <a:t>The </a:t>
            </a:r>
            <a:r>
              <a:rPr lang="en-US" sz="2000" b="1" u="sng" dirty="0" smtClean="0"/>
              <a:t>National Security Council</a:t>
            </a:r>
            <a:r>
              <a:rPr lang="en-US" sz="2000" dirty="0" smtClean="0"/>
              <a:t> helps the President create foreign policy.  They include </a:t>
            </a:r>
            <a:r>
              <a:rPr lang="en-US" sz="2000" b="1" u="sng" dirty="0" smtClean="0"/>
              <a:t>top military</a:t>
            </a:r>
            <a:r>
              <a:rPr lang="en-US" sz="2000" dirty="0" smtClean="0"/>
              <a:t> officials and advisers from other government agencies.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276600" y="4685305"/>
            <a:ext cx="2143125" cy="2143125"/>
          </a:xfrm>
          <a:prstGeom prst="rect">
            <a:avLst/>
          </a:prstGeom>
        </p:spPr>
      </p:pic>
    </p:spTree>
    <p:extLst>
      <p:ext uri="{BB962C8B-B14F-4D97-AF65-F5344CB8AC3E}">
        <p14:creationId xmlns:p14="http://schemas.microsoft.com/office/powerpoint/2010/main" xmlns="" val="1020641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99"/>
            <a:ext cx="8229600" cy="1143000"/>
          </a:xfrm>
        </p:spPr>
        <p:txBody>
          <a:bodyPr/>
          <a:lstStyle/>
          <a:p>
            <a:r>
              <a:rPr lang="en-US" dirty="0" smtClean="0"/>
              <a:t>Executive Departments</a:t>
            </a:r>
            <a:endParaRPr lang="en-US" dirty="0"/>
          </a:p>
        </p:txBody>
      </p:sp>
      <p:sp>
        <p:nvSpPr>
          <p:cNvPr id="3" name="Content Placeholder 2"/>
          <p:cNvSpPr>
            <a:spLocks noGrp="1"/>
          </p:cNvSpPr>
          <p:nvPr>
            <p:ph idx="1"/>
          </p:nvPr>
        </p:nvSpPr>
        <p:spPr>
          <a:xfrm>
            <a:off x="457200" y="1143000"/>
            <a:ext cx="8229600" cy="4389120"/>
          </a:xfrm>
        </p:spPr>
        <p:txBody>
          <a:bodyPr>
            <a:normAutofit/>
          </a:bodyPr>
          <a:lstStyle/>
          <a:p>
            <a:r>
              <a:rPr lang="en-US" sz="2000" dirty="0" smtClean="0"/>
              <a:t>Today, the executive departments are made up of </a:t>
            </a:r>
            <a:r>
              <a:rPr lang="en-US" sz="2000" b="1" dirty="0" smtClean="0"/>
              <a:t>15</a:t>
            </a:r>
            <a:r>
              <a:rPr lang="en-US" sz="2000" dirty="0" smtClean="0"/>
              <a:t> organizations and form the </a:t>
            </a:r>
            <a:r>
              <a:rPr lang="en-US" sz="2000" b="1" u="sng" dirty="0" smtClean="0"/>
              <a:t>largest</a:t>
            </a:r>
            <a:r>
              <a:rPr lang="en-US" sz="2000" dirty="0" smtClean="0"/>
              <a:t> part of the executive branch. </a:t>
            </a:r>
          </a:p>
          <a:p>
            <a:r>
              <a:rPr lang="en-US" sz="2000" dirty="0" smtClean="0"/>
              <a:t>The Department of </a:t>
            </a:r>
            <a:r>
              <a:rPr lang="en-US" sz="2000" b="1" u="sng" dirty="0" smtClean="0"/>
              <a:t>State</a:t>
            </a:r>
            <a:r>
              <a:rPr lang="en-US" sz="2000" dirty="0" smtClean="0"/>
              <a:t> handles relations with foreign countries.  The Department of </a:t>
            </a:r>
            <a:r>
              <a:rPr lang="en-US" sz="2000" b="1" u="sng" dirty="0" smtClean="0"/>
              <a:t>Defense</a:t>
            </a:r>
            <a:r>
              <a:rPr lang="en-US" sz="2000" dirty="0" smtClean="0"/>
              <a:t> helps the President by running the armed forces.</a:t>
            </a:r>
          </a:p>
          <a:p>
            <a:r>
              <a:rPr lang="en-US" sz="2000" dirty="0" smtClean="0"/>
              <a:t>The newest executive department is </a:t>
            </a:r>
            <a:r>
              <a:rPr lang="en-US" sz="2000" b="1" u="sng" dirty="0" smtClean="0"/>
              <a:t>Homeland Security</a:t>
            </a:r>
            <a:r>
              <a:rPr lang="en-US" sz="2000" dirty="0" smtClean="0"/>
              <a:t> which was created by President George W. Bush in response to the terrorist attacks of </a:t>
            </a:r>
            <a:r>
              <a:rPr lang="en-US" sz="2000" b="1" u="sng" dirty="0" smtClean="0"/>
              <a:t>September 11, 2001</a:t>
            </a:r>
            <a:r>
              <a:rPr lang="en-US" sz="2000" dirty="0" smtClean="0"/>
              <a:t>.  </a:t>
            </a:r>
            <a:endParaRPr lang="en-US" sz="2000" dirty="0"/>
          </a:p>
          <a:p>
            <a:r>
              <a:rPr lang="en-US" sz="2000" dirty="0" smtClean="0"/>
              <a:t>The President appoints the head of each executive department.  As a check on presidential power, the </a:t>
            </a:r>
            <a:r>
              <a:rPr lang="en-US" sz="2000" b="1" u="sng" dirty="0" smtClean="0"/>
              <a:t>Senate</a:t>
            </a:r>
            <a:r>
              <a:rPr lang="en-US" sz="2000" dirty="0" smtClean="0"/>
              <a:t> must approve each appointment.  The department heads are referred to as </a:t>
            </a:r>
            <a:r>
              <a:rPr lang="en-US" sz="2000" b="1" u="sng" dirty="0" smtClean="0"/>
              <a:t>Secretary</a:t>
            </a:r>
            <a:r>
              <a:rPr lang="en-US" sz="2000" dirty="0" smtClean="0"/>
              <a:t>, the head of the Department of Justice is referred to as </a:t>
            </a:r>
            <a:r>
              <a:rPr lang="en-US" sz="2000" b="1" u="sng" dirty="0" smtClean="0"/>
              <a:t>Attorney General</a:t>
            </a:r>
            <a:r>
              <a:rPr lang="en-US" sz="2000" dirty="0" smtClean="0"/>
              <a:t>.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810000" y="5019345"/>
            <a:ext cx="1447799" cy="1807948"/>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336052" y="5050052"/>
            <a:ext cx="1807948" cy="1807948"/>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11374" y="5050052"/>
            <a:ext cx="1840010" cy="1831832"/>
          </a:xfrm>
          <a:prstGeom prst="rect">
            <a:avLst/>
          </a:prstGeom>
        </p:spPr>
      </p:pic>
    </p:spTree>
    <p:extLst>
      <p:ext uri="{BB962C8B-B14F-4D97-AF65-F5344CB8AC3E}">
        <p14:creationId xmlns:p14="http://schemas.microsoft.com/office/powerpoint/2010/main" xmlns="" val="221705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Agencies</a:t>
            </a:r>
            <a:endParaRPr lang="en-US" dirty="0"/>
          </a:p>
        </p:txBody>
      </p:sp>
      <p:sp>
        <p:nvSpPr>
          <p:cNvPr id="3" name="Content Placeholder 2"/>
          <p:cNvSpPr>
            <a:spLocks noGrp="1"/>
          </p:cNvSpPr>
          <p:nvPr>
            <p:ph idx="1"/>
          </p:nvPr>
        </p:nvSpPr>
        <p:spPr/>
        <p:txBody>
          <a:bodyPr>
            <a:normAutofit/>
          </a:bodyPr>
          <a:lstStyle/>
          <a:p>
            <a:r>
              <a:rPr lang="en-US" sz="2000" b="1" u="sng" dirty="0" smtClean="0"/>
              <a:t>Executive Agencies</a:t>
            </a:r>
            <a:r>
              <a:rPr lang="en-US" sz="2000" dirty="0" smtClean="0"/>
              <a:t> are under direct control of the President.  The more important agencies include the National Aeronautics and space Administration (</a:t>
            </a:r>
            <a:r>
              <a:rPr lang="en-US" sz="2000" b="1" u="sng" dirty="0" smtClean="0"/>
              <a:t>NASA</a:t>
            </a:r>
            <a:r>
              <a:rPr lang="en-US" sz="2000" dirty="0" smtClean="0"/>
              <a:t>) &amp; the Environmental Protection Agency (</a:t>
            </a:r>
            <a:r>
              <a:rPr lang="en-US" sz="2000" b="1" u="sng" dirty="0" smtClean="0"/>
              <a:t>EPA</a:t>
            </a:r>
            <a:r>
              <a:rPr lang="en-US" sz="2000" dirty="0" smtClean="0"/>
              <a:t>).</a:t>
            </a:r>
          </a:p>
          <a:p>
            <a:r>
              <a:rPr lang="en-US" sz="2000" b="1" u="sng" dirty="0" smtClean="0"/>
              <a:t>Regulatory Commissions</a:t>
            </a:r>
            <a:r>
              <a:rPr lang="en-US" sz="2000" dirty="0" smtClean="0"/>
              <a:t> makes and carries out rules for a certain business or economic activity.  They are meant to be </a:t>
            </a:r>
            <a:r>
              <a:rPr lang="en-US" sz="2000" b="1" u="sng" dirty="0" smtClean="0"/>
              <a:t>independent</a:t>
            </a:r>
            <a:r>
              <a:rPr lang="en-US" sz="2000" dirty="0" smtClean="0"/>
              <a:t> from political influence.  </a:t>
            </a:r>
          </a:p>
          <a:p>
            <a:r>
              <a:rPr lang="en-US" sz="2000" dirty="0" smtClean="0"/>
              <a:t>The Federal Communications Commission (</a:t>
            </a:r>
            <a:r>
              <a:rPr lang="en-US" sz="2000" b="1" u="sng" dirty="0" smtClean="0"/>
              <a:t>FCC</a:t>
            </a:r>
            <a:r>
              <a:rPr lang="en-US" sz="2000" dirty="0" smtClean="0"/>
              <a:t>) makes rules for radio and TV stations.  The Consumer Product Safety Commission (</a:t>
            </a:r>
            <a:r>
              <a:rPr lang="en-US" sz="2000" b="1" u="sng" dirty="0" smtClean="0"/>
              <a:t>CPSC</a:t>
            </a:r>
            <a:r>
              <a:rPr lang="en-US" sz="2000" dirty="0" smtClean="0"/>
              <a:t>) sets safety standards for household products</a:t>
            </a:r>
            <a:endParaRPr lang="en-US" sz="20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785" y="5127093"/>
            <a:ext cx="2042615" cy="174000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6838363" y="5105400"/>
            <a:ext cx="2305637" cy="1723030"/>
          </a:xfrm>
          <a:prstGeom prst="rect">
            <a:avLst/>
          </a:prstGeom>
        </p:spPr>
      </p:pic>
    </p:spTree>
    <p:extLst>
      <p:ext uri="{BB962C8B-B14F-4D97-AF65-F5344CB8AC3E}">
        <p14:creationId xmlns:p14="http://schemas.microsoft.com/office/powerpoint/2010/main" xmlns="" val="337414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Presidential Quotes</a:t>
            </a:r>
            <a:endParaRPr lang="en-US" dirty="0"/>
          </a:p>
        </p:txBody>
      </p:sp>
      <p:sp>
        <p:nvSpPr>
          <p:cNvPr id="4" name="Content Placeholder 3"/>
          <p:cNvSpPr>
            <a:spLocks noGrp="1"/>
          </p:cNvSpPr>
          <p:nvPr>
            <p:ph sz="half" idx="1"/>
          </p:nvPr>
        </p:nvSpPr>
        <p:spPr>
          <a:xfrm>
            <a:off x="457200" y="1219200"/>
            <a:ext cx="4114800" cy="5334000"/>
          </a:xfrm>
        </p:spPr>
        <p:txBody>
          <a:bodyPr>
            <a:normAutofit/>
          </a:bodyPr>
          <a:lstStyle/>
          <a:p>
            <a:r>
              <a:rPr lang="en-US" sz="2000" dirty="0" smtClean="0"/>
              <a:t>Though I occupy a very high position, I am the hardest working man in the country.  James K. Polk (1845-1849)</a:t>
            </a:r>
          </a:p>
          <a:p>
            <a:endParaRPr lang="en-US" sz="2000" dirty="0" smtClean="0"/>
          </a:p>
          <a:p>
            <a:endParaRPr lang="en-US" sz="2000" dirty="0"/>
          </a:p>
          <a:p>
            <a:endParaRPr lang="en-US" sz="2000" dirty="0" smtClean="0"/>
          </a:p>
          <a:p>
            <a:endParaRPr lang="en-US" sz="2000" dirty="0"/>
          </a:p>
          <a:p>
            <a:endParaRPr lang="en-US" sz="2000" dirty="0" smtClean="0"/>
          </a:p>
          <a:p>
            <a:endParaRPr lang="en-US" sz="2000" dirty="0"/>
          </a:p>
          <a:p>
            <a:endParaRPr lang="en-US" sz="2000" dirty="0"/>
          </a:p>
          <a:p>
            <a:r>
              <a:rPr lang="en-US" sz="2000" dirty="0" smtClean="0"/>
              <a:t>Being a President is like riding a tiger. A man has to keep on riding or be swallowed.         Harry S. Truman (1945-1953)</a:t>
            </a:r>
          </a:p>
          <a:p>
            <a:endParaRPr lang="en-US" sz="2000" dirty="0"/>
          </a:p>
          <a:p>
            <a:endParaRPr lang="en-US" sz="2000" dirty="0"/>
          </a:p>
        </p:txBody>
      </p:sp>
      <p:sp>
        <p:nvSpPr>
          <p:cNvPr id="5" name="Content Placeholder 4"/>
          <p:cNvSpPr>
            <a:spLocks noGrp="1"/>
          </p:cNvSpPr>
          <p:nvPr>
            <p:ph sz="half" idx="2"/>
          </p:nvPr>
        </p:nvSpPr>
        <p:spPr/>
        <p:txBody>
          <a:bodyPr>
            <a:normAutofit/>
          </a:bodyPr>
          <a:lstStyle/>
          <a:p>
            <a:r>
              <a:rPr lang="en-US" sz="2000" dirty="0" smtClean="0"/>
              <a:t>You </a:t>
            </a:r>
            <a:r>
              <a:rPr lang="en-US" sz="2000" dirty="0"/>
              <a:t>don't become President of the United States. You are given temporary custody of an institution called the Presidency, which belongs to our people. </a:t>
            </a:r>
            <a:r>
              <a:rPr lang="en-US" sz="2000" dirty="0" smtClean="0"/>
              <a:t>  Ronald Reagan (1981-1988)</a:t>
            </a:r>
          </a:p>
          <a:p>
            <a:endParaRPr lang="en-US" sz="2000" dirty="0"/>
          </a:p>
          <a:p>
            <a:endParaRPr lang="en-US" sz="20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85800" y="2590800"/>
            <a:ext cx="1810512" cy="18288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95600" y="2590800"/>
            <a:ext cx="1603248" cy="18288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791200" y="3972791"/>
            <a:ext cx="2733675" cy="2857500"/>
          </a:xfrm>
          <a:prstGeom prst="rect">
            <a:avLst/>
          </a:prstGeom>
        </p:spPr>
      </p:pic>
    </p:spTree>
    <p:extLst>
      <p:ext uri="{BB962C8B-B14F-4D97-AF65-F5344CB8AC3E}">
        <p14:creationId xmlns:p14="http://schemas.microsoft.com/office/powerpoint/2010/main" xmlns="" val="343568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P spid="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Section Three</a:t>
            </a:r>
            <a:endParaRPr lang="en-US" dirty="0"/>
          </a:p>
        </p:txBody>
      </p:sp>
      <p:sp>
        <p:nvSpPr>
          <p:cNvPr id="5" name="Text Placeholder 4"/>
          <p:cNvSpPr>
            <a:spLocks noGrp="1"/>
          </p:cNvSpPr>
          <p:nvPr>
            <p:ph type="body" idx="1"/>
          </p:nvPr>
        </p:nvSpPr>
        <p:spPr/>
        <p:txBody>
          <a:bodyPr/>
          <a:lstStyle/>
          <a:p>
            <a:r>
              <a:rPr lang="en-US" dirty="0" smtClean="0"/>
              <a:t>Presidents and Power</a:t>
            </a:r>
            <a:endParaRPr lang="en-US" dirty="0"/>
          </a:p>
        </p:txBody>
      </p:sp>
    </p:spTree>
    <p:extLst>
      <p:ext uri="{BB962C8B-B14F-4D97-AF65-F5344CB8AC3E}">
        <p14:creationId xmlns:p14="http://schemas.microsoft.com/office/powerpoint/2010/main" xmlns="" val="5863329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5021"/>
            <a:ext cx="8229600" cy="1143000"/>
          </a:xfrm>
        </p:spPr>
        <p:txBody>
          <a:bodyPr/>
          <a:lstStyle/>
          <a:p>
            <a:r>
              <a:rPr lang="en-US" dirty="0" smtClean="0"/>
              <a:t>Freedom to Take Action</a:t>
            </a:r>
            <a:endParaRPr lang="en-US" dirty="0"/>
          </a:p>
        </p:txBody>
      </p:sp>
      <p:sp>
        <p:nvSpPr>
          <p:cNvPr id="5" name="Content Placeholder 4"/>
          <p:cNvSpPr>
            <a:spLocks noGrp="1"/>
          </p:cNvSpPr>
          <p:nvPr>
            <p:ph idx="1"/>
          </p:nvPr>
        </p:nvSpPr>
        <p:spPr>
          <a:xfrm>
            <a:off x="457200" y="1143000"/>
            <a:ext cx="8229600" cy="4389120"/>
          </a:xfrm>
        </p:spPr>
        <p:txBody>
          <a:bodyPr>
            <a:normAutofit/>
          </a:bodyPr>
          <a:lstStyle/>
          <a:p>
            <a:r>
              <a:rPr lang="en-US" sz="2000" dirty="0" smtClean="0"/>
              <a:t>The President has does  not have to seek </a:t>
            </a:r>
            <a:r>
              <a:rPr lang="en-US" sz="2000" b="1" u="sng" dirty="0" smtClean="0"/>
              <a:t>permission</a:t>
            </a:r>
            <a:r>
              <a:rPr lang="en-US" sz="2000" dirty="0" smtClean="0"/>
              <a:t> to talk with representatives of other countries.  </a:t>
            </a:r>
          </a:p>
          <a:p>
            <a:r>
              <a:rPr lang="en-US" sz="2000" dirty="0" smtClean="0"/>
              <a:t>The President’s talks can result in </a:t>
            </a:r>
            <a:r>
              <a:rPr lang="en-US" sz="2000" b="1" u="sng" dirty="0" smtClean="0"/>
              <a:t>executive</a:t>
            </a:r>
            <a:r>
              <a:rPr lang="en-US" sz="2000" dirty="0" smtClean="0"/>
              <a:t> agreements, agreements with other countries, which do not need </a:t>
            </a:r>
            <a:r>
              <a:rPr lang="en-US" sz="2000" b="1" u="sng" dirty="0" smtClean="0"/>
              <a:t>Senate</a:t>
            </a:r>
            <a:r>
              <a:rPr lang="en-US" sz="2000" dirty="0" smtClean="0"/>
              <a:t> approval.  </a:t>
            </a:r>
          </a:p>
          <a:p>
            <a:r>
              <a:rPr lang="en-US" sz="2000" dirty="0" smtClean="0"/>
              <a:t>Other talks can lead to </a:t>
            </a:r>
            <a:r>
              <a:rPr lang="en-US" sz="2000" b="1" u="sng" dirty="0" smtClean="0"/>
              <a:t>treaties</a:t>
            </a:r>
            <a:r>
              <a:rPr lang="en-US" sz="2000" dirty="0" smtClean="0"/>
              <a:t>, formal agreements between nations.  These do require </a:t>
            </a:r>
            <a:r>
              <a:rPr lang="en-US" sz="2000" b="1" u="sng" dirty="0" smtClean="0"/>
              <a:t>Senate</a:t>
            </a:r>
            <a:r>
              <a:rPr lang="en-US" sz="2000" dirty="0" smtClean="0"/>
              <a:t> approval.  </a:t>
            </a:r>
          </a:p>
          <a:p>
            <a:r>
              <a:rPr lang="en-US" sz="2000" dirty="0" smtClean="0"/>
              <a:t>A protection for the President’s independence is </a:t>
            </a:r>
            <a:r>
              <a:rPr lang="en-US" sz="2000" b="1" u="sng" dirty="0" smtClean="0"/>
              <a:t>executive privilege</a:t>
            </a:r>
            <a:r>
              <a:rPr lang="en-US" sz="2000" dirty="0" smtClean="0"/>
              <a:t>. This is the right to keep some information secret from </a:t>
            </a:r>
            <a:r>
              <a:rPr lang="en-US" sz="2000" b="1" u="sng" dirty="0" smtClean="0"/>
              <a:t>Congress</a:t>
            </a:r>
            <a:r>
              <a:rPr lang="en-US" sz="2000" dirty="0"/>
              <a:t> </a:t>
            </a:r>
            <a:r>
              <a:rPr lang="en-US" sz="2000" dirty="0" smtClean="0"/>
              <a:t>and </a:t>
            </a:r>
            <a:r>
              <a:rPr lang="en-US" sz="2000" b="1" u="sng" dirty="0" smtClean="0"/>
              <a:t>the courts</a:t>
            </a:r>
            <a:r>
              <a:rPr lang="en-US" sz="2000" dirty="0" smtClean="0"/>
              <a:t>.  This is used if the nation’s safety depends on keeping certain information secret.  </a:t>
            </a:r>
            <a:endParaRPr lang="en-US" sz="20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971800" y="4495800"/>
            <a:ext cx="3194478" cy="2362200"/>
          </a:xfrm>
          <a:prstGeom prst="rect">
            <a:avLst/>
          </a:prstGeom>
        </p:spPr>
      </p:pic>
    </p:spTree>
    <p:extLst>
      <p:ext uri="{BB962C8B-B14F-4D97-AF65-F5344CB8AC3E}">
        <p14:creationId xmlns:p14="http://schemas.microsoft.com/office/powerpoint/2010/main" xmlns="" val="2194644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Seeking a Balance</a:t>
            </a:r>
            <a:endParaRPr lang="en-US" dirty="0"/>
          </a:p>
        </p:txBody>
      </p:sp>
      <p:sp>
        <p:nvSpPr>
          <p:cNvPr id="3" name="Content Placeholder 2"/>
          <p:cNvSpPr>
            <a:spLocks noGrp="1"/>
          </p:cNvSpPr>
          <p:nvPr>
            <p:ph idx="1"/>
          </p:nvPr>
        </p:nvSpPr>
        <p:spPr/>
        <p:txBody>
          <a:bodyPr>
            <a:normAutofit/>
          </a:bodyPr>
          <a:lstStyle/>
          <a:p>
            <a:r>
              <a:rPr lang="en-US" sz="2000" dirty="0" smtClean="0"/>
              <a:t>The President can act independently of Congress in certain situations.  This is so the President can act </a:t>
            </a:r>
            <a:r>
              <a:rPr lang="en-US" sz="2000" b="1" u="sng" dirty="0" smtClean="0"/>
              <a:t>quickly</a:t>
            </a:r>
            <a:r>
              <a:rPr lang="en-US" sz="2000" dirty="0" smtClean="0"/>
              <a:t> when necessary, such as a </a:t>
            </a:r>
            <a:r>
              <a:rPr lang="en-US" sz="2000" b="1" u="sng" dirty="0" smtClean="0"/>
              <a:t>national crisis</a:t>
            </a:r>
            <a:r>
              <a:rPr lang="en-US" sz="2000" dirty="0" smtClean="0"/>
              <a:t>.</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 y="2971799"/>
            <a:ext cx="2325977" cy="229510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2819400" y="2904699"/>
            <a:ext cx="2940709" cy="2382139"/>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6140799" y="2904699"/>
            <a:ext cx="3003201" cy="236220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2529356" y="4488176"/>
            <a:ext cx="3520796" cy="2342929"/>
          </a:xfrm>
          <a:prstGeom prst="rect">
            <a:avLst/>
          </a:prstGeom>
        </p:spPr>
      </p:pic>
    </p:spTree>
    <p:extLst>
      <p:ext uri="{BB962C8B-B14F-4D97-AF65-F5344CB8AC3E}">
        <p14:creationId xmlns:p14="http://schemas.microsoft.com/office/powerpoint/2010/main" xmlns="" val="38881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Presidential Power – Jefferson &amp; the Louisiana Purchase</a:t>
            </a:r>
            <a:endParaRPr lang="en-US" dirty="0"/>
          </a:p>
        </p:txBody>
      </p:sp>
      <p:sp>
        <p:nvSpPr>
          <p:cNvPr id="3" name="Content Placeholder 2"/>
          <p:cNvSpPr>
            <a:spLocks noGrp="1"/>
          </p:cNvSpPr>
          <p:nvPr>
            <p:ph idx="1"/>
          </p:nvPr>
        </p:nvSpPr>
        <p:spPr/>
        <p:txBody>
          <a:bodyPr>
            <a:normAutofit/>
          </a:bodyPr>
          <a:lstStyle/>
          <a:p>
            <a:r>
              <a:rPr lang="en-US" sz="2000" dirty="0" smtClean="0"/>
              <a:t>In 1803 French ruler </a:t>
            </a:r>
            <a:r>
              <a:rPr lang="en-US" sz="2000" b="1" u="sng" dirty="0" smtClean="0"/>
              <a:t>Napoleon</a:t>
            </a:r>
            <a:r>
              <a:rPr lang="en-US" sz="2000" dirty="0" smtClean="0"/>
              <a:t> offered to sell the Louisiana Territory to the US for </a:t>
            </a:r>
            <a:r>
              <a:rPr lang="en-US" sz="2000" b="1" dirty="0" smtClean="0"/>
              <a:t>15 </a:t>
            </a:r>
            <a:r>
              <a:rPr lang="en-US" sz="2000" dirty="0" smtClean="0"/>
              <a:t>million.  The purchase would </a:t>
            </a:r>
            <a:r>
              <a:rPr lang="en-US" sz="2000" b="1" u="sng" dirty="0" smtClean="0"/>
              <a:t>double</a:t>
            </a:r>
            <a:r>
              <a:rPr lang="en-US" sz="2000" dirty="0" smtClean="0"/>
              <a:t> the size of the US.  </a:t>
            </a:r>
          </a:p>
          <a:p>
            <a:r>
              <a:rPr lang="en-US" sz="2000" dirty="0" smtClean="0"/>
              <a:t>The Constitution did not say that the </a:t>
            </a:r>
            <a:r>
              <a:rPr lang="en-US" sz="2000" b="1" u="sng" dirty="0" smtClean="0"/>
              <a:t>President</a:t>
            </a:r>
            <a:r>
              <a:rPr lang="en-US" sz="2000" dirty="0" smtClean="0"/>
              <a:t> or Congress could buy territory.  A Constitutional amendment would take too long, and Napoleon wanted to sell quick. </a:t>
            </a:r>
          </a:p>
          <a:p>
            <a:r>
              <a:rPr lang="en-US" sz="2000" dirty="0" smtClean="0"/>
              <a:t>Jefferson used the President’s ability to make </a:t>
            </a:r>
            <a:r>
              <a:rPr lang="en-US" sz="2000" b="1" u="sng" dirty="0" smtClean="0"/>
              <a:t>treaties</a:t>
            </a:r>
            <a:r>
              <a:rPr lang="en-US" sz="2000" dirty="0" smtClean="0"/>
              <a:t> and accepted the French offer.  The </a:t>
            </a:r>
            <a:r>
              <a:rPr lang="en-US" sz="2000" b="1" u="sng" dirty="0" smtClean="0"/>
              <a:t>Senate</a:t>
            </a:r>
            <a:r>
              <a:rPr lang="en-US" sz="2000" dirty="0" smtClean="0"/>
              <a:t> ratified the treaty and paid for the territory.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362200" y="4288809"/>
            <a:ext cx="4228154" cy="2569191"/>
          </a:xfrm>
          <a:prstGeom prst="rect">
            <a:avLst/>
          </a:prstGeom>
        </p:spPr>
      </p:pic>
    </p:spTree>
    <p:extLst>
      <p:ext uri="{BB962C8B-B14F-4D97-AF65-F5344CB8AC3E}">
        <p14:creationId xmlns:p14="http://schemas.microsoft.com/office/powerpoint/2010/main" xmlns="" val="1277826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Presidential Power – Truman and the Steel Mills</a:t>
            </a:r>
            <a:endParaRPr lang="en-US" dirty="0"/>
          </a:p>
        </p:txBody>
      </p:sp>
      <p:sp>
        <p:nvSpPr>
          <p:cNvPr id="3" name="Content Placeholder 2"/>
          <p:cNvSpPr>
            <a:spLocks noGrp="1"/>
          </p:cNvSpPr>
          <p:nvPr>
            <p:ph idx="1"/>
          </p:nvPr>
        </p:nvSpPr>
        <p:spPr/>
        <p:txBody>
          <a:bodyPr>
            <a:normAutofit/>
          </a:bodyPr>
          <a:lstStyle/>
          <a:p>
            <a:r>
              <a:rPr lang="en-US" sz="2000" dirty="0" smtClean="0"/>
              <a:t>In 1952, during the </a:t>
            </a:r>
            <a:r>
              <a:rPr lang="en-US" sz="2000" b="1" u="sng" dirty="0" smtClean="0"/>
              <a:t>Korean War</a:t>
            </a:r>
            <a:r>
              <a:rPr lang="en-US" sz="2000" dirty="0" smtClean="0"/>
              <a:t>, President Truman was faced with a dilemma.  The steelworkers were on the verge of going on </a:t>
            </a:r>
            <a:r>
              <a:rPr lang="en-US" sz="2000" b="1" u="sng" dirty="0" smtClean="0"/>
              <a:t>strike</a:t>
            </a:r>
            <a:r>
              <a:rPr lang="en-US" sz="2000" dirty="0" smtClean="0"/>
              <a:t> which could hinder the war effort.</a:t>
            </a:r>
          </a:p>
          <a:p>
            <a:r>
              <a:rPr lang="en-US" sz="2000" dirty="0" smtClean="0"/>
              <a:t>President Truman gave an </a:t>
            </a:r>
            <a:r>
              <a:rPr lang="en-US" sz="2000" b="1" u="sng" dirty="0" smtClean="0"/>
              <a:t>executive order</a:t>
            </a:r>
            <a:r>
              <a:rPr lang="en-US" sz="2000" b="1" dirty="0"/>
              <a:t> </a:t>
            </a:r>
            <a:r>
              <a:rPr lang="en-US" sz="2000" dirty="0" smtClean="0"/>
              <a:t>placing the Secretary of Commerce in control of the steel mills.  The owners of the steel companies disagreed and sued the Federal government.  </a:t>
            </a:r>
            <a:endParaRPr lang="en-US" sz="2000" dirty="0"/>
          </a:p>
          <a:p>
            <a:r>
              <a:rPr lang="en-US" sz="2000" dirty="0" smtClean="0"/>
              <a:t>The Supreme Court ruled that the President had no right to seize </a:t>
            </a:r>
            <a:r>
              <a:rPr lang="en-US" sz="2000" b="1" u="sng" dirty="0" smtClean="0"/>
              <a:t>private property</a:t>
            </a:r>
            <a:r>
              <a:rPr lang="en-US" sz="2000" dirty="0" smtClean="0"/>
              <a:t> even in a national emergency.  </a:t>
            </a:r>
            <a:endParaRPr lang="en-US" sz="2000" dirty="0"/>
          </a:p>
        </p:txBody>
      </p:sp>
    </p:spTree>
    <p:extLst>
      <p:ext uri="{BB962C8B-B14F-4D97-AF65-F5344CB8AC3E}">
        <p14:creationId xmlns:p14="http://schemas.microsoft.com/office/powerpoint/2010/main" xmlns="" val="195103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Presidential Power – Nixon and Watergate</a:t>
            </a:r>
            <a:endParaRPr lang="en-US" dirty="0"/>
          </a:p>
        </p:txBody>
      </p:sp>
      <p:sp>
        <p:nvSpPr>
          <p:cNvPr id="3" name="Content Placeholder 2"/>
          <p:cNvSpPr>
            <a:spLocks noGrp="1"/>
          </p:cNvSpPr>
          <p:nvPr>
            <p:ph idx="1"/>
          </p:nvPr>
        </p:nvSpPr>
        <p:spPr/>
        <p:txBody>
          <a:bodyPr>
            <a:normAutofit lnSpcReduction="10000"/>
          </a:bodyPr>
          <a:lstStyle/>
          <a:p>
            <a:r>
              <a:rPr lang="en-US" sz="2000" dirty="0" smtClean="0"/>
              <a:t>In 1972, members of the Nixon administration, permitted the break-in of the </a:t>
            </a:r>
            <a:r>
              <a:rPr lang="en-US" sz="2000" b="1" u="sng" dirty="0" smtClean="0"/>
              <a:t>Watergate</a:t>
            </a:r>
            <a:r>
              <a:rPr lang="en-US" sz="2000" dirty="0" smtClean="0"/>
              <a:t> office building in Washington D.C.  The purpose of the break-in was to help get Nixon </a:t>
            </a:r>
            <a:r>
              <a:rPr lang="en-US" sz="2000" b="1" u="sng" dirty="0" smtClean="0"/>
              <a:t>reelected</a:t>
            </a:r>
            <a:r>
              <a:rPr lang="en-US" sz="2000" dirty="0" smtClean="0"/>
              <a:t> by discovering the Democrat’s campaign plans.</a:t>
            </a:r>
          </a:p>
          <a:p>
            <a:r>
              <a:rPr lang="en-US" sz="2000" dirty="0" smtClean="0"/>
              <a:t>The burglars were caught in the act and it was discovered that members of the White House staff helped plan the burglary and later cover it up.  </a:t>
            </a:r>
          </a:p>
          <a:p>
            <a:r>
              <a:rPr lang="en-US" sz="2000" dirty="0" smtClean="0"/>
              <a:t>A </a:t>
            </a:r>
            <a:r>
              <a:rPr lang="en-US" sz="2000" b="1" u="sng" dirty="0" smtClean="0"/>
              <a:t>Senate</a:t>
            </a:r>
            <a:r>
              <a:rPr lang="en-US" sz="2000" dirty="0" smtClean="0"/>
              <a:t> and </a:t>
            </a:r>
            <a:r>
              <a:rPr lang="en-US" sz="2000" b="1" u="sng" dirty="0" smtClean="0"/>
              <a:t>House</a:t>
            </a:r>
            <a:r>
              <a:rPr lang="en-US" sz="2000" dirty="0" smtClean="0"/>
              <a:t> committee investigated the President and found that he had secretly taped conversations.  They asked to examine the tapes, but Nixon refused claiming </a:t>
            </a:r>
            <a:r>
              <a:rPr lang="en-US" sz="2000" b="1" u="sng" dirty="0" smtClean="0"/>
              <a:t>executive privilege</a:t>
            </a:r>
            <a:r>
              <a:rPr lang="en-US" sz="2000" dirty="0" smtClean="0"/>
              <a:t>.  In 1974, the </a:t>
            </a:r>
            <a:r>
              <a:rPr lang="en-US" sz="2000" b="1" u="sng" dirty="0" smtClean="0"/>
              <a:t>Supreme Court </a:t>
            </a:r>
            <a:r>
              <a:rPr lang="en-US" sz="2000" dirty="0" smtClean="0"/>
              <a:t>ordered Nixon to turn over the tapes, stating executive privilege was not unlimited power.  </a:t>
            </a:r>
          </a:p>
          <a:p>
            <a:r>
              <a:rPr lang="en-US" sz="2000" dirty="0" smtClean="0"/>
              <a:t>Nixon </a:t>
            </a:r>
            <a:r>
              <a:rPr lang="en-US" sz="2000" b="1" u="sng" dirty="0" smtClean="0"/>
              <a:t>resigned</a:t>
            </a:r>
            <a:r>
              <a:rPr lang="en-US" sz="2000" dirty="0" smtClean="0"/>
              <a:t> the Presidency before the House could vote to impeach.  </a:t>
            </a:r>
            <a:endParaRPr lang="en-US" sz="2000" dirty="0"/>
          </a:p>
        </p:txBody>
      </p:sp>
    </p:spTree>
    <p:extLst>
      <p:ext uri="{BB962C8B-B14F-4D97-AF65-F5344CB8AC3E}">
        <p14:creationId xmlns:p14="http://schemas.microsoft.com/office/powerpoint/2010/main" xmlns="" val="115503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Creating the Office of President</a:t>
            </a:r>
            <a:endParaRPr lang="en-US" dirty="0"/>
          </a:p>
        </p:txBody>
      </p:sp>
      <p:sp>
        <p:nvSpPr>
          <p:cNvPr id="6" name="Content Placeholder 5"/>
          <p:cNvSpPr>
            <a:spLocks noGrp="1"/>
          </p:cNvSpPr>
          <p:nvPr>
            <p:ph idx="1"/>
          </p:nvPr>
        </p:nvSpPr>
        <p:spPr/>
        <p:txBody>
          <a:bodyPr/>
          <a:lstStyle/>
          <a:p>
            <a:r>
              <a:rPr lang="en-US" dirty="0" smtClean="0"/>
              <a:t>The framers of the Constitution did not want a leader with </a:t>
            </a:r>
            <a:r>
              <a:rPr lang="en-US" b="1" u="sng" dirty="0" smtClean="0"/>
              <a:t>unlimited</a:t>
            </a:r>
            <a:r>
              <a:rPr lang="en-US" dirty="0" smtClean="0"/>
              <a:t> powers.  The memory of </a:t>
            </a:r>
            <a:r>
              <a:rPr lang="en-US" b="1" u="sng" dirty="0" smtClean="0"/>
              <a:t>British</a:t>
            </a:r>
            <a:r>
              <a:rPr lang="en-US" dirty="0" smtClean="0"/>
              <a:t> tyranny was fresh in their minds.</a:t>
            </a:r>
          </a:p>
          <a:p>
            <a:r>
              <a:rPr lang="en-US" dirty="0" smtClean="0"/>
              <a:t>To calm the public’s fears, they gave </a:t>
            </a:r>
            <a:r>
              <a:rPr lang="en-US" b="1" u="sng" dirty="0" smtClean="0"/>
              <a:t>very few </a:t>
            </a:r>
            <a:r>
              <a:rPr lang="en-US" dirty="0" smtClean="0"/>
              <a:t>specific powers.  They also included ways to </a:t>
            </a:r>
            <a:r>
              <a:rPr lang="en-US" b="1" u="sng" dirty="0" smtClean="0"/>
              <a:t>prevent</a:t>
            </a:r>
            <a:r>
              <a:rPr lang="en-US" dirty="0" smtClean="0"/>
              <a:t> abuse of power.  </a:t>
            </a:r>
            <a:endParaRPr lang="en-US" dirty="0"/>
          </a:p>
        </p:txBody>
      </p:sp>
    </p:spTree>
    <p:extLst>
      <p:ext uri="{BB962C8B-B14F-4D97-AF65-F5344CB8AC3E}">
        <p14:creationId xmlns:p14="http://schemas.microsoft.com/office/powerpoint/2010/main" xmlns="" val="3835061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Presidential Specifics</a:t>
            </a:r>
            <a:endParaRPr lang="en-US" dirty="0"/>
          </a:p>
        </p:txBody>
      </p:sp>
      <p:sp>
        <p:nvSpPr>
          <p:cNvPr id="7" name="Content Placeholder 6"/>
          <p:cNvSpPr>
            <a:spLocks noGrp="1"/>
          </p:cNvSpPr>
          <p:nvPr>
            <p:ph sz="half" idx="1"/>
          </p:nvPr>
        </p:nvSpPr>
        <p:spPr/>
        <p:txBody>
          <a:bodyPr/>
          <a:lstStyle/>
          <a:p>
            <a:r>
              <a:rPr lang="en-US" dirty="0" smtClean="0"/>
              <a:t>Term of Office               </a:t>
            </a:r>
            <a:r>
              <a:rPr lang="en-US" sz="2000" dirty="0" smtClean="0"/>
              <a:t>The President is elected to a term of </a:t>
            </a:r>
            <a:r>
              <a:rPr lang="en-US" sz="2000" b="1" u="sng" dirty="0" smtClean="0"/>
              <a:t>four years</a:t>
            </a:r>
            <a:r>
              <a:rPr lang="en-US" sz="2000" dirty="0" smtClean="0"/>
              <a:t>.  They can be reelected for a second term. No President may hold the office for more than </a:t>
            </a:r>
            <a:r>
              <a:rPr lang="en-US" sz="2000" b="1" u="sng" dirty="0" smtClean="0"/>
              <a:t>two terms.</a:t>
            </a:r>
          </a:p>
          <a:p>
            <a:r>
              <a:rPr lang="en-US" dirty="0" smtClean="0"/>
              <a:t>Qualifications &amp; Salary </a:t>
            </a:r>
            <a:r>
              <a:rPr lang="en-US" sz="2000" dirty="0" smtClean="0"/>
              <a:t>Must be </a:t>
            </a:r>
            <a:r>
              <a:rPr lang="en-US" sz="2000" b="1" dirty="0" smtClean="0"/>
              <a:t>35</a:t>
            </a:r>
            <a:r>
              <a:rPr lang="en-US" sz="2000" dirty="0" smtClean="0"/>
              <a:t> years old.                   A </a:t>
            </a:r>
            <a:r>
              <a:rPr lang="en-US" sz="2000" b="1" u="sng" dirty="0" smtClean="0"/>
              <a:t>natural-born</a:t>
            </a:r>
            <a:r>
              <a:rPr lang="en-US" sz="2000" dirty="0" smtClean="0"/>
              <a:t> citizen of the US.                                           Must have lived in the US for at least </a:t>
            </a:r>
            <a:r>
              <a:rPr lang="en-US" sz="2000" b="1" dirty="0" smtClean="0"/>
              <a:t>14</a:t>
            </a:r>
            <a:r>
              <a:rPr lang="en-US" sz="2000" b="1" u="sng" dirty="0" smtClean="0"/>
              <a:t> years</a:t>
            </a:r>
            <a:r>
              <a:rPr lang="en-US" sz="2000" dirty="0" smtClean="0"/>
              <a:t>. </a:t>
            </a:r>
            <a:endParaRPr lang="en-US" dirty="0" smtClean="0"/>
          </a:p>
        </p:txBody>
      </p:sp>
      <p:sp>
        <p:nvSpPr>
          <p:cNvPr id="8" name="Content Placeholder 7"/>
          <p:cNvSpPr>
            <a:spLocks noGrp="1"/>
          </p:cNvSpPr>
          <p:nvPr>
            <p:ph sz="half" idx="2"/>
          </p:nvPr>
        </p:nvSpPr>
        <p:spPr/>
        <p:txBody>
          <a:bodyPr/>
          <a:lstStyle/>
          <a:p>
            <a:r>
              <a:rPr lang="en-US" dirty="0"/>
              <a:t>Limited Power </a:t>
            </a:r>
            <a:r>
              <a:rPr lang="en-US" dirty="0" smtClean="0"/>
              <a:t>              </a:t>
            </a:r>
            <a:r>
              <a:rPr lang="en-US" sz="2000" dirty="0" smtClean="0"/>
              <a:t>The </a:t>
            </a:r>
            <a:r>
              <a:rPr lang="en-US" sz="2000" dirty="0"/>
              <a:t>founders established Checks &amp; Balances amongst the three branches of government. President </a:t>
            </a:r>
            <a:r>
              <a:rPr lang="en-US" sz="2000" b="1" u="sng" dirty="0"/>
              <a:t>cannot make laws</a:t>
            </a:r>
            <a:r>
              <a:rPr lang="en-US" sz="2000" dirty="0"/>
              <a:t> but can only enforce those made by Congress. </a:t>
            </a:r>
          </a:p>
          <a:p>
            <a:endParaRPr lang="en-US" dirty="0"/>
          </a:p>
        </p:txBody>
      </p:sp>
    </p:spTree>
    <p:extLst>
      <p:ext uri="{BB962C8B-B14F-4D97-AF65-F5344CB8AC3E}">
        <p14:creationId xmlns:p14="http://schemas.microsoft.com/office/powerpoint/2010/main" xmlns="" val="261026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Leader With Many Roles</a:t>
            </a:r>
            <a:endParaRPr lang="en-US" dirty="0"/>
          </a:p>
        </p:txBody>
      </p:sp>
      <p:sp>
        <p:nvSpPr>
          <p:cNvPr id="6" name="Content Placeholder 5"/>
          <p:cNvSpPr>
            <a:spLocks noGrp="1"/>
          </p:cNvSpPr>
          <p:nvPr>
            <p:ph idx="1"/>
          </p:nvPr>
        </p:nvSpPr>
        <p:spPr/>
        <p:txBody>
          <a:bodyPr>
            <a:normAutofit/>
          </a:bodyPr>
          <a:lstStyle/>
          <a:p>
            <a:r>
              <a:rPr lang="en-US" sz="2000" dirty="0" smtClean="0"/>
              <a:t>The framers did not describe exactly how the President should fulfill the duties of the new office. The nations first Presidents helped define the many roles that future Presidents would follow.</a:t>
            </a:r>
          </a:p>
          <a:p>
            <a:pPr marL="0" indent="0">
              <a:buNone/>
            </a:pPr>
            <a:r>
              <a:rPr lang="en-US" sz="2000" dirty="0" smtClean="0"/>
              <a:t>		                  Chief Executive   </a:t>
            </a:r>
          </a:p>
          <a:p>
            <a:r>
              <a:rPr lang="en-US" sz="2000" dirty="0" smtClean="0"/>
              <a:t>The President serves as </a:t>
            </a:r>
            <a:r>
              <a:rPr lang="en-US" sz="2000" b="1" u="sng" dirty="0" smtClean="0"/>
              <a:t>chief executive</a:t>
            </a:r>
            <a:r>
              <a:rPr lang="en-US" sz="2000" dirty="0" smtClean="0"/>
              <a:t>, or head of the executive branch.  The Constitution states the President must “</a:t>
            </a:r>
            <a:r>
              <a:rPr lang="en-US" sz="2000" i="1" dirty="0" smtClean="0"/>
              <a:t>take care that the laws be faithfully executed</a:t>
            </a:r>
            <a:r>
              <a:rPr lang="en-US" sz="2000" dirty="0" smtClean="0"/>
              <a:t>”  This means they must be </a:t>
            </a:r>
            <a:r>
              <a:rPr lang="en-US" sz="2000" b="1" u="sng" dirty="0" smtClean="0"/>
              <a:t>carried out</a:t>
            </a:r>
            <a:r>
              <a:rPr lang="en-US" sz="2000" dirty="0" smtClean="0"/>
              <a:t>.                                                                              </a:t>
            </a:r>
          </a:p>
          <a:p>
            <a:r>
              <a:rPr lang="en-US" sz="2000" dirty="0" smtClean="0"/>
              <a:t>The President can give </a:t>
            </a:r>
            <a:r>
              <a:rPr lang="en-US" sz="2000" b="1" u="sng" dirty="0" smtClean="0"/>
              <a:t>executive orders</a:t>
            </a:r>
            <a:r>
              <a:rPr lang="en-US" sz="2000" dirty="0" smtClean="0"/>
              <a:t>, which are rules and regulations that government must follow.                                              </a:t>
            </a:r>
          </a:p>
          <a:p>
            <a:r>
              <a:rPr lang="en-US" sz="2000" dirty="0" smtClean="0"/>
              <a:t>The President </a:t>
            </a:r>
            <a:r>
              <a:rPr lang="en-US" sz="2000" b="1" u="sng" dirty="0" smtClean="0"/>
              <a:t>appoints</a:t>
            </a:r>
            <a:r>
              <a:rPr lang="en-US" sz="2000" dirty="0" smtClean="0"/>
              <a:t> about 4,000 executive branch officials.  A check on that power, is that Congress must </a:t>
            </a:r>
            <a:r>
              <a:rPr lang="en-US" sz="2000" b="1" u="sng" dirty="0" smtClean="0"/>
              <a:t>confirm or approve </a:t>
            </a:r>
            <a:r>
              <a:rPr lang="en-US" sz="2000" dirty="0" smtClean="0"/>
              <a:t>many top appointments.  </a:t>
            </a:r>
          </a:p>
          <a:p>
            <a:endParaRPr lang="en-US" sz="2000" dirty="0"/>
          </a:p>
        </p:txBody>
      </p:sp>
    </p:spTree>
    <p:extLst>
      <p:ext uri="{BB962C8B-B14F-4D97-AF65-F5344CB8AC3E}">
        <p14:creationId xmlns:p14="http://schemas.microsoft.com/office/powerpoint/2010/main" xmlns="" val="215292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 Commander in Chief</a:t>
            </a:r>
            <a:endParaRPr lang="en-US" dirty="0"/>
          </a:p>
        </p:txBody>
      </p:sp>
      <p:sp>
        <p:nvSpPr>
          <p:cNvPr id="3" name="Content Placeholder 2"/>
          <p:cNvSpPr>
            <a:spLocks noGrp="1"/>
          </p:cNvSpPr>
          <p:nvPr>
            <p:ph idx="1"/>
          </p:nvPr>
        </p:nvSpPr>
        <p:spPr/>
        <p:txBody>
          <a:bodyPr>
            <a:normAutofit/>
          </a:bodyPr>
          <a:lstStyle/>
          <a:p>
            <a:r>
              <a:rPr lang="en-US" sz="2000" dirty="0" smtClean="0"/>
              <a:t>The Constitution states that “</a:t>
            </a:r>
            <a:r>
              <a:rPr lang="en-US" sz="2000" i="1" dirty="0" smtClean="0"/>
              <a:t>The </a:t>
            </a:r>
            <a:r>
              <a:rPr lang="en-US" sz="2000" b="1" i="1" u="sng" dirty="0" smtClean="0"/>
              <a:t>President</a:t>
            </a:r>
            <a:r>
              <a:rPr lang="en-US" sz="2000" i="1" dirty="0" smtClean="0"/>
              <a:t> shall be commander in chief of the army and navy of the United states.” </a:t>
            </a:r>
            <a:endParaRPr lang="en-US" sz="2000" dirty="0"/>
          </a:p>
          <a:p>
            <a:r>
              <a:rPr lang="en-US" sz="2000" dirty="0" smtClean="0"/>
              <a:t>The President is surrounded by </a:t>
            </a:r>
            <a:r>
              <a:rPr lang="en-US" sz="2000" b="1" u="sng" dirty="0" smtClean="0"/>
              <a:t>military</a:t>
            </a:r>
            <a:r>
              <a:rPr lang="en-US" sz="2000" dirty="0" smtClean="0"/>
              <a:t> leaders who run day to day operations.  The President may send troops abroad to protect American interests even if Congress has not declared war.  A restriction on this power is the </a:t>
            </a:r>
            <a:r>
              <a:rPr lang="en-US" sz="2000" b="1" u="sng" dirty="0" smtClean="0"/>
              <a:t>War Powers Resolution</a:t>
            </a:r>
            <a:r>
              <a:rPr lang="en-US" sz="2000" dirty="0" smtClean="0"/>
              <a:t>, which was passed after the </a:t>
            </a:r>
            <a:r>
              <a:rPr lang="en-US" sz="2000" b="1" u="sng" dirty="0" smtClean="0"/>
              <a:t>Vietnam War</a:t>
            </a:r>
            <a:r>
              <a:rPr lang="en-US" sz="2000" dirty="0" smtClean="0"/>
              <a:t>.  It states that troops may not remain more than </a:t>
            </a:r>
            <a:r>
              <a:rPr lang="en-US" sz="2000" b="1" u="sng" dirty="0" smtClean="0"/>
              <a:t>60 days</a:t>
            </a:r>
            <a:r>
              <a:rPr lang="en-US" sz="2000" dirty="0" smtClean="0"/>
              <a:t> without the approval of Congress. </a:t>
            </a:r>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38200" y="4695825"/>
            <a:ext cx="2857500" cy="189547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334000" y="4619625"/>
            <a:ext cx="2857500" cy="1971675"/>
          </a:xfrm>
          <a:prstGeom prst="rect">
            <a:avLst/>
          </a:prstGeom>
        </p:spPr>
      </p:pic>
    </p:spTree>
    <p:extLst>
      <p:ext uri="{BB962C8B-B14F-4D97-AF65-F5344CB8AC3E}">
        <p14:creationId xmlns:p14="http://schemas.microsoft.com/office/powerpoint/2010/main" xmlns="" val="4107913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 Chief Diplomat</a:t>
            </a:r>
            <a:endParaRPr lang="en-US" dirty="0"/>
          </a:p>
        </p:txBody>
      </p:sp>
      <p:sp>
        <p:nvSpPr>
          <p:cNvPr id="3" name="Content Placeholder 2"/>
          <p:cNvSpPr>
            <a:spLocks noGrp="1"/>
          </p:cNvSpPr>
          <p:nvPr>
            <p:ph idx="1"/>
          </p:nvPr>
        </p:nvSpPr>
        <p:spPr/>
        <p:txBody>
          <a:bodyPr>
            <a:normAutofit/>
          </a:bodyPr>
          <a:lstStyle/>
          <a:p>
            <a:r>
              <a:rPr lang="en-US" sz="2000" dirty="0" smtClean="0"/>
              <a:t>The President is the most important </a:t>
            </a:r>
            <a:r>
              <a:rPr lang="en-US" sz="2000" b="1" u="sng" dirty="0" smtClean="0"/>
              <a:t>representative</a:t>
            </a:r>
            <a:r>
              <a:rPr lang="en-US" sz="2000" dirty="0" smtClean="0"/>
              <a:t> of the US in relations with other nations. The President leads in making </a:t>
            </a:r>
            <a:r>
              <a:rPr lang="en-US" sz="2000" b="1" u="sng" dirty="0" smtClean="0"/>
              <a:t>foreign policy</a:t>
            </a:r>
            <a:r>
              <a:rPr lang="en-US" sz="2000" dirty="0" smtClean="0"/>
              <a:t>, which is our set of plans guiding our nation’s relationships with other countries.</a:t>
            </a:r>
          </a:p>
          <a:p>
            <a:r>
              <a:rPr lang="en-US" sz="2000" dirty="0" smtClean="0"/>
              <a:t>The President may make </a:t>
            </a:r>
            <a:r>
              <a:rPr lang="en-US" sz="2000" b="1" u="sng" dirty="0" smtClean="0"/>
              <a:t>treaties</a:t>
            </a:r>
            <a:r>
              <a:rPr lang="en-US" sz="2000" dirty="0" smtClean="0"/>
              <a:t>, or formal agreements with other countries, but the Senate may reject any treaty.</a:t>
            </a:r>
          </a:p>
          <a:p>
            <a:r>
              <a:rPr lang="en-US" sz="2000" dirty="0" smtClean="0"/>
              <a:t>The President also appoints </a:t>
            </a:r>
            <a:r>
              <a:rPr lang="en-US" sz="2000" b="1" u="sng" dirty="0" smtClean="0"/>
              <a:t>ambassadors</a:t>
            </a:r>
            <a:r>
              <a:rPr lang="en-US" sz="2000" dirty="0" smtClean="0"/>
              <a:t>, which are official representatives to foreign governments.  Once again, the Senate must </a:t>
            </a:r>
            <a:r>
              <a:rPr lang="en-US" sz="2000" b="1" u="sng" dirty="0" smtClean="0"/>
              <a:t>approve</a:t>
            </a:r>
            <a:r>
              <a:rPr lang="en-US" sz="2000" dirty="0" smtClean="0"/>
              <a:t> the appointments. </a:t>
            </a:r>
          </a:p>
          <a:p>
            <a:r>
              <a:rPr lang="en-US" sz="2000" dirty="0" smtClean="0"/>
              <a:t>The President can make </a:t>
            </a:r>
            <a:r>
              <a:rPr lang="en-US" sz="2000" b="1" u="sng" dirty="0" smtClean="0"/>
              <a:t>Executive Agreements</a:t>
            </a:r>
            <a:r>
              <a:rPr lang="en-US" sz="2000" dirty="0" smtClean="0"/>
              <a:t>                                         with other countries that do not require Senate                                       approval.  They may set goals between nations                                        or promise to </a:t>
            </a:r>
            <a:r>
              <a:rPr lang="en-US" sz="2000" b="1" u="sng" dirty="0" smtClean="0"/>
              <a:t>give aid</a:t>
            </a:r>
            <a:r>
              <a:rPr lang="en-US" sz="2000" dirty="0" smtClean="0"/>
              <a:t>. </a:t>
            </a:r>
            <a:endParaRPr lang="en-US" sz="2000" b="1" u="sng" dirty="0" smtClean="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231082" y="4572000"/>
            <a:ext cx="2857500" cy="2143125"/>
          </a:xfrm>
          <a:prstGeom prst="rect">
            <a:avLst/>
          </a:prstGeom>
        </p:spPr>
      </p:pic>
    </p:spTree>
    <p:extLst>
      <p:ext uri="{BB962C8B-B14F-4D97-AF65-F5344CB8AC3E}">
        <p14:creationId xmlns:p14="http://schemas.microsoft.com/office/powerpoint/2010/main" xmlns="" val="618803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491" y="152400"/>
            <a:ext cx="8229600" cy="1143000"/>
          </a:xfrm>
        </p:spPr>
        <p:txBody>
          <a:bodyPr/>
          <a:lstStyle/>
          <a:p>
            <a:r>
              <a:rPr lang="en-US" dirty="0" smtClean="0"/>
              <a:t>Roles – Legislative Leader</a:t>
            </a:r>
            <a:endParaRPr lang="en-US" dirty="0"/>
          </a:p>
        </p:txBody>
      </p:sp>
      <p:sp>
        <p:nvSpPr>
          <p:cNvPr id="3" name="Content Placeholder 2"/>
          <p:cNvSpPr>
            <a:spLocks noGrp="1"/>
          </p:cNvSpPr>
          <p:nvPr>
            <p:ph idx="1"/>
          </p:nvPr>
        </p:nvSpPr>
        <p:spPr>
          <a:xfrm>
            <a:off x="429491" y="1295400"/>
            <a:ext cx="8229600" cy="4389120"/>
          </a:xfrm>
        </p:spPr>
        <p:txBody>
          <a:bodyPr>
            <a:normAutofit/>
          </a:bodyPr>
          <a:lstStyle/>
          <a:p>
            <a:r>
              <a:rPr lang="en-US" sz="2000" dirty="0" smtClean="0"/>
              <a:t>Congress makes our nation’s laws, but the President has significant power to </a:t>
            </a:r>
            <a:r>
              <a:rPr lang="en-US" sz="2000" b="1" u="sng" dirty="0" smtClean="0"/>
              <a:t>influence</a:t>
            </a:r>
            <a:r>
              <a:rPr lang="en-US" sz="2000" dirty="0" smtClean="0"/>
              <a:t> potential laws and how they will be enforced. </a:t>
            </a:r>
          </a:p>
          <a:p>
            <a:r>
              <a:rPr lang="en-US" sz="2000" dirty="0" smtClean="0"/>
              <a:t>The Constitution states the President may recommend to Congress “</a:t>
            </a:r>
            <a:r>
              <a:rPr lang="en-US" sz="2000" i="1" dirty="0" smtClean="0"/>
              <a:t>such measures as he shall judge necessary and expedient.” </a:t>
            </a:r>
            <a:r>
              <a:rPr lang="en-US" sz="2000" dirty="0" smtClean="0"/>
              <a:t>This means Congress should </a:t>
            </a:r>
            <a:r>
              <a:rPr lang="en-US" sz="2000" b="1" u="sng" dirty="0" smtClean="0"/>
              <a:t>consider</a:t>
            </a:r>
            <a:r>
              <a:rPr lang="en-US" sz="2000" dirty="0" smtClean="0"/>
              <a:t> the President’s ideas and </a:t>
            </a:r>
            <a:r>
              <a:rPr lang="en-US" sz="2000" b="1" u="sng" dirty="0" smtClean="0"/>
              <a:t>not act alone</a:t>
            </a:r>
            <a:r>
              <a:rPr lang="en-US" sz="2000" dirty="0" smtClean="0"/>
              <a:t>. </a:t>
            </a:r>
          </a:p>
          <a:p>
            <a:r>
              <a:rPr lang="en-US" sz="2000" dirty="0" smtClean="0"/>
              <a:t>Each year, the President gives the </a:t>
            </a:r>
            <a:r>
              <a:rPr lang="en-US" sz="2000" b="1" u="sng" dirty="0" smtClean="0"/>
              <a:t>State of the Union Address</a:t>
            </a:r>
            <a:r>
              <a:rPr lang="en-US" sz="2000" dirty="0" smtClean="0"/>
              <a:t> to both houses of Congress.  It allows him the opportunity to set forth America’s </a:t>
            </a:r>
            <a:r>
              <a:rPr lang="en-US" sz="2000" b="1" u="sng" dirty="0" smtClean="0"/>
              <a:t>foreign policy</a:t>
            </a:r>
            <a:r>
              <a:rPr lang="en-US" sz="2000" dirty="0" smtClean="0"/>
              <a:t>.  The President also targets problems within the US and gives ideas for solving them.  This is referred to as </a:t>
            </a:r>
            <a:r>
              <a:rPr lang="en-US" sz="2000" b="1" u="sng" dirty="0"/>
              <a:t>d</a:t>
            </a:r>
            <a:r>
              <a:rPr lang="en-US" sz="2000" b="1" u="sng" dirty="0" smtClean="0"/>
              <a:t>omestic policy</a:t>
            </a:r>
            <a:r>
              <a:rPr lang="en-US" sz="2000" dirty="0" smtClean="0"/>
              <a:t>. </a:t>
            </a:r>
            <a:endParaRPr lang="en-US" sz="20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2895600" y="4222606"/>
            <a:ext cx="3513859" cy="2635394"/>
          </a:xfrm>
          <a:prstGeom prst="rect">
            <a:avLst/>
          </a:prstGeom>
        </p:spPr>
      </p:pic>
    </p:spTree>
    <p:extLst>
      <p:ext uri="{BB962C8B-B14F-4D97-AF65-F5344CB8AC3E}">
        <p14:creationId xmlns:p14="http://schemas.microsoft.com/office/powerpoint/2010/main" xmlns="" val="252719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 Legislative Leader </a:t>
            </a:r>
            <a:r>
              <a:rPr lang="en-US" dirty="0" err="1" smtClean="0"/>
              <a:t>Cont</a:t>
            </a:r>
            <a:endParaRPr lang="en-US" dirty="0"/>
          </a:p>
        </p:txBody>
      </p:sp>
      <p:sp>
        <p:nvSpPr>
          <p:cNvPr id="3" name="Content Placeholder 2"/>
          <p:cNvSpPr>
            <a:spLocks noGrp="1"/>
          </p:cNvSpPr>
          <p:nvPr>
            <p:ph idx="1"/>
          </p:nvPr>
        </p:nvSpPr>
        <p:spPr/>
        <p:txBody>
          <a:bodyPr>
            <a:normAutofit/>
          </a:bodyPr>
          <a:lstStyle/>
          <a:p>
            <a:r>
              <a:rPr lang="en-US" sz="2000" dirty="0" smtClean="0"/>
              <a:t>The President may persuade Congress to make foreign or domestic policy into laws by meeting with the </a:t>
            </a:r>
            <a:r>
              <a:rPr lang="en-US" sz="2000" b="1" u="sng" dirty="0" smtClean="0"/>
              <a:t>members</a:t>
            </a:r>
            <a:r>
              <a:rPr lang="en-US" sz="2000" dirty="0" smtClean="0"/>
              <a:t>. He can also give </a:t>
            </a:r>
            <a:r>
              <a:rPr lang="en-US" sz="2000" b="1" u="sng" dirty="0" smtClean="0"/>
              <a:t>speeches</a:t>
            </a:r>
            <a:r>
              <a:rPr lang="en-US" sz="2000" dirty="0" smtClean="0"/>
              <a:t> to interest groups and the </a:t>
            </a:r>
            <a:r>
              <a:rPr lang="en-US" sz="2000" b="1" u="sng" dirty="0" smtClean="0"/>
              <a:t>public</a:t>
            </a:r>
            <a:r>
              <a:rPr lang="en-US" sz="2000" dirty="0" smtClean="0"/>
              <a:t> to gain support for the bills.  </a:t>
            </a:r>
          </a:p>
          <a:p>
            <a:r>
              <a:rPr lang="en-US" sz="2000" dirty="0" smtClean="0"/>
              <a:t>The President has a very powerful tool that can influence Congress to present bills more to the President’s liking. A President may </a:t>
            </a:r>
            <a:r>
              <a:rPr lang="en-US" sz="2000" b="1" u="sng" dirty="0" smtClean="0"/>
              <a:t>veto</a:t>
            </a:r>
            <a:r>
              <a:rPr lang="en-US" sz="2000" dirty="0"/>
              <a:t> </a:t>
            </a:r>
            <a:r>
              <a:rPr lang="en-US" sz="2000" dirty="0" smtClean="0"/>
              <a:t>bills passed by Congress that he deems not in the best interest of the country.  Congress has only overridden </a:t>
            </a:r>
            <a:r>
              <a:rPr lang="en-US" sz="2000" b="1" dirty="0" smtClean="0"/>
              <a:t>4 </a:t>
            </a:r>
            <a:r>
              <a:rPr lang="en-US" sz="2000" dirty="0" smtClean="0"/>
              <a:t>percent of the 2,500 vetoes in the nations history.   </a:t>
            </a:r>
          </a:p>
          <a:p>
            <a:r>
              <a:rPr lang="en-US" sz="2000" dirty="0" smtClean="0"/>
              <a:t>The President also prepares and presents a </a:t>
            </a:r>
            <a:r>
              <a:rPr lang="en-US" sz="2000" b="1" u="sng" dirty="0" smtClean="0"/>
              <a:t>budget</a:t>
            </a:r>
            <a:r>
              <a:rPr lang="en-US" sz="2000" dirty="0" smtClean="0"/>
              <a:t> to Congress.  This details how to pay for the President’s </a:t>
            </a:r>
            <a:r>
              <a:rPr lang="en-US" sz="2000" b="1" u="sng" dirty="0" smtClean="0"/>
              <a:t>proposed</a:t>
            </a:r>
            <a:r>
              <a:rPr lang="en-US" sz="2000" dirty="0" smtClean="0"/>
              <a:t> programs. </a:t>
            </a:r>
          </a:p>
          <a:p>
            <a:r>
              <a:rPr lang="en-US" sz="2000" dirty="0" smtClean="0"/>
              <a:t>The President can also call a </a:t>
            </a:r>
            <a:r>
              <a:rPr lang="en-US" sz="2000" b="1" u="sng" dirty="0" smtClean="0"/>
              <a:t>special session</a:t>
            </a:r>
            <a:r>
              <a:rPr lang="en-US" sz="2000" dirty="0" smtClean="0"/>
              <a:t> of Congress if they are not meeting.  This is done if a </a:t>
            </a:r>
            <a:r>
              <a:rPr lang="en-US" sz="2000" b="1" u="sng" dirty="0" smtClean="0"/>
              <a:t>national emergency </a:t>
            </a:r>
            <a:r>
              <a:rPr lang="en-US" sz="2000" dirty="0" smtClean="0"/>
              <a:t>or disaster occurs. </a:t>
            </a:r>
            <a:endParaRPr lang="en-US" sz="2000" dirty="0"/>
          </a:p>
        </p:txBody>
      </p:sp>
    </p:spTree>
    <p:extLst>
      <p:ext uri="{BB962C8B-B14F-4D97-AF65-F5344CB8AC3E}">
        <p14:creationId xmlns:p14="http://schemas.microsoft.com/office/powerpoint/2010/main" xmlns="" val="274828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886</TotalTime>
  <Words>1975</Words>
  <Application>Microsoft Office PowerPoint</Application>
  <PresentationFormat>On-screen Show (4:3)</PresentationFormat>
  <Paragraphs>101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CH 9 The Executive Branch</vt:lpstr>
      <vt:lpstr>Presidential Quotes</vt:lpstr>
      <vt:lpstr>Creating the Office of President</vt:lpstr>
      <vt:lpstr>Presidential Specifics</vt:lpstr>
      <vt:lpstr>Leader With Many Roles</vt:lpstr>
      <vt:lpstr>Roles – Commander in Chief</vt:lpstr>
      <vt:lpstr>Roles – Chief Diplomat</vt:lpstr>
      <vt:lpstr>Roles – Legislative Leader</vt:lpstr>
      <vt:lpstr>Roles – Legislative Leader Cont</vt:lpstr>
      <vt:lpstr>Roles – Legislative Leader Cont</vt:lpstr>
      <vt:lpstr>Role – Judicial Powers</vt:lpstr>
      <vt:lpstr>Roles Created by Tradition</vt:lpstr>
      <vt:lpstr>Section Two</vt:lpstr>
      <vt:lpstr>Slide 14</vt:lpstr>
      <vt:lpstr>The Executive Office of the President</vt:lpstr>
      <vt:lpstr>Executive Office – Vice President</vt:lpstr>
      <vt:lpstr>Special Advisory Groups</vt:lpstr>
      <vt:lpstr>Executive Departments</vt:lpstr>
      <vt:lpstr>Independent Agencies</vt:lpstr>
      <vt:lpstr>Section Three</vt:lpstr>
      <vt:lpstr>Freedom to Take Action</vt:lpstr>
      <vt:lpstr>Seeking a Balance</vt:lpstr>
      <vt:lpstr>Presidential Power – Jefferson &amp; the Louisiana Purchase</vt:lpstr>
      <vt:lpstr>Presidential Power – Truman and the Steel Mills</vt:lpstr>
      <vt:lpstr>Presidential Power – Nixon and Watergate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 9 The Executive Branch</dc:title>
  <dc:creator>David</dc:creator>
  <cp:lastModifiedBy>Bethany</cp:lastModifiedBy>
  <cp:revision>54</cp:revision>
  <dcterms:created xsi:type="dcterms:W3CDTF">2011-09-05T17:07:27Z</dcterms:created>
  <dcterms:modified xsi:type="dcterms:W3CDTF">2011-10-02T16:38:05Z</dcterms:modified>
</cp:coreProperties>
</file>